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56" r:id="rId2"/>
    <p:sldId id="262" r:id="rId3"/>
    <p:sldId id="257" r:id="rId4"/>
    <p:sldId id="258" r:id="rId5"/>
    <p:sldId id="259" r:id="rId6"/>
    <p:sldId id="260" r:id="rId7"/>
    <p:sldId id="261" r:id="rId8"/>
    <p:sldId id="263" r:id="rId9"/>
    <p:sldId id="267" r:id="rId10"/>
    <p:sldId id="273" r:id="rId11"/>
    <p:sldId id="274" r:id="rId12"/>
    <p:sldId id="275" r:id="rId13"/>
    <p:sldId id="276" r:id="rId14"/>
    <p:sldId id="269" r:id="rId15"/>
    <p:sldId id="282" r:id="rId16"/>
    <p:sldId id="277" r:id="rId17"/>
    <p:sldId id="284" r:id="rId18"/>
    <p:sldId id="278" r:id="rId19"/>
    <p:sldId id="283" r:id="rId20"/>
    <p:sldId id="272" r:id="rId21"/>
    <p:sldId id="264" r:id="rId22"/>
    <p:sldId id="291" r:id="rId23"/>
    <p:sldId id="286" r:id="rId24"/>
    <p:sldId id="296" r:id="rId25"/>
    <p:sldId id="297" r:id="rId26"/>
    <p:sldId id="299"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6633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345" autoAdjust="0"/>
    <p:restoredTop sz="84970" autoAdjust="0"/>
  </p:normalViewPr>
  <p:slideViewPr>
    <p:cSldViewPr>
      <p:cViewPr varScale="1">
        <p:scale>
          <a:sx n="60" d="100"/>
          <a:sy n="60" d="100"/>
        </p:scale>
        <p:origin x="688" y="36"/>
      </p:cViewPr>
      <p:guideLst>
        <p:guide orient="horz" pos="2160"/>
        <p:guide pos="2880"/>
      </p:guideLst>
    </p:cSldViewPr>
  </p:slideViewPr>
  <p:outlineViewPr>
    <p:cViewPr>
      <p:scale>
        <a:sx n="33" d="100"/>
        <a:sy n="33" d="100"/>
      </p:scale>
      <p:origin x="0" y="40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1" d="100"/>
          <a:sy n="111" d="100"/>
        </p:scale>
        <p:origin x="-485" y="-8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8BAA793C-CF21-4D0A-B1B8-498777DBFED0}" type="datetimeFigureOut">
              <a:rPr lang="en-US" smtClean="0"/>
              <a:pPr/>
              <a:t>5/25/2026</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E5003E9-4577-4F65-B9A6-DF41F967114B}"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32CFF9E3-DCB7-4672-A484-86DADE81FFEA}" type="datetimeFigureOut">
              <a:rPr lang="en-US" smtClean="0"/>
              <a:pPr/>
              <a:t>5/25/2026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DDC8021-B1B8-41D8-968F-18D4CA8BA6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Some presentations are full of practical knowledge that you can race home after the conference and start applying. This is not one of those presentations. </a:t>
            </a:r>
          </a:p>
        </p:txBody>
      </p:sp>
      <p:sp>
        <p:nvSpPr>
          <p:cNvPr id="4" name="Slide Number Placeholder 3"/>
          <p:cNvSpPr>
            <a:spLocks noGrp="1"/>
          </p:cNvSpPr>
          <p:nvPr>
            <p:ph type="sldNum" sz="quarter" idx="10"/>
          </p:nvPr>
        </p:nvSpPr>
        <p:spPr/>
        <p:txBody>
          <a:bodyPr/>
          <a:lstStyle/>
          <a:p>
            <a:fld id="{EDDC8021-B1B8-41D8-968F-18D4CA8BA67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the central service repository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the diminishing role of central EA.</a:t>
            </a:r>
          </a:p>
          <a:p>
            <a:endParaRPr lang="en-US" dirty="0"/>
          </a:p>
          <a:p>
            <a:r>
              <a:rPr lang="en-US" dirty="0"/>
              <a:t>Image available under royalty-free license</a:t>
            </a:r>
          </a:p>
          <a:p>
            <a:r>
              <a:rPr lang="en-US" dirty="0"/>
              <a:t>http://www.sxc.hu/photo/801668</a:t>
            </a:r>
          </a:p>
          <a:p>
            <a:endParaRPr lang="en-US" dirty="0"/>
          </a:p>
        </p:txBody>
      </p:sp>
      <p:sp>
        <p:nvSpPr>
          <p:cNvPr id="4" name="Slide Number Placeholder 3"/>
          <p:cNvSpPr>
            <a:spLocks noGrp="1"/>
          </p:cNvSpPr>
          <p:nvPr>
            <p:ph type="sldNum" sz="quarter" idx="10"/>
          </p:nvPr>
        </p:nvSpPr>
        <p:spPr/>
        <p:txBody>
          <a:bodyPr/>
          <a:lstStyle/>
          <a:p>
            <a:fld id="{EDDC8021-B1B8-41D8-968F-18D4CA8BA67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world</a:t>
            </a:r>
            <a:r>
              <a:rPr lang="en-US" dirty="0"/>
              <a:t> used to move in sync with the factory, now it moves at the speed of light. It</a:t>
            </a:r>
            <a:r>
              <a:rPr lang="en-US" baseline="0" dirty="0"/>
              <a:t> seems like there’s at least one new hot Web 2.0 company every week. You may think they’re in a different sector that the more traditional enterprise, and to many extents they are. For now. But so-called traditional enterprises should be wary of those web 2.0 companies as they become disruptive innovations.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Discuss innovators dilemma &amp; disruptive innovation. “My website is bigger than your enterprise”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Industrial techniques</a:t>
            </a:r>
            <a:r>
              <a:rPr lang="en-US" baseline="0" dirty="0"/>
              <a:t> are too slow and non-agile to be successful in the post-industrial world.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Image licensed under Creative Commons Attribution 2.0 Generic </a:t>
            </a:r>
          </a:p>
          <a:p>
            <a:r>
              <a:rPr lang="en-US" dirty="0"/>
              <a:t>http://www.flickr.com/photos/48745248@N00/137162212/</a:t>
            </a:r>
          </a:p>
        </p:txBody>
      </p:sp>
      <p:sp>
        <p:nvSpPr>
          <p:cNvPr id="4" name="Slide Number Placeholder 3"/>
          <p:cNvSpPr>
            <a:spLocks noGrp="1"/>
          </p:cNvSpPr>
          <p:nvPr>
            <p:ph type="sldNum" sz="quarter" idx="10"/>
          </p:nvPr>
        </p:nvSpPr>
        <p:spPr/>
        <p:txBody>
          <a:bodyPr/>
          <a:lstStyle/>
          <a:p>
            <a:fld id="{EDDC8021-B1B8-41D8-968F-18D4CA8BA67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quote from Steve </a:t>
            </a:r>
            <a:r>
              <a:rPr lang="en-US" dirty="0" err="1"/>
              <a:t>Balmer</a:t>
            </a:r>
            <a:r>
              <a:rPr lang="en-US" dirty="0"/>
              <a:t> at the most recent Microsoft</a:t>
            </a:r>
            <a:r>
              <a:rPr lang="en-US" baseline="0" dirty="0"/>
              <a:t> </a:t>
            </a:r>
            <a:r>
              <a:rPr lang="en-US" dirty="0"/>
              <a:t>internal company</a:t>
            </a:r>
            <a:r>
              <a:rPr lang="en-US" baseline="0" dirty="0"/>
              <a:t> meeting. He graciously gave me permission to use this quote in this presentation. Let me read you the full quote:</a:t>
            </a:r>
          </a:p>
          <a:p>
            <a:endParaRPr lang="en-US" baseline="0" dirty="0"/>
          </a:p>
          <a:p>
            <a:r>
              <a:rPr lang="en-US" dirty="0"/>
              <a:t>“We’re going to be, really, many </a:t>
            </a:r>
            <a:r>
              <a:rPr lang="en-US" dirty="0" err="1"/>
              <a:t>Microsofts</a:t>
            </a:r>
            <a:r>
              <a:rPr lang="en-US" dirty="0"/>
              <a:t>, big and small. Small teams. Big teams, Individual teams. Teams that have something to do with one another. Teams that are really independent. We’re going to be based upon the commitment and strength and power of each and every person in this room. There’s not one Microsoft anymore. We share some things, but we have a bunch of little Microsoft’s inside of us.</a:t>
            </a:r>
          </a:p>
          <a:p>
            <a:endParaRPr lang="en-US" dirty="0"/>
          </a:p>
          <a:p>
            <a:r>
              <a:rPr lang="en-US" dirty="0"/>
              <a:t>Yes, there is a Microsoft way. You heard about it from Bill, you heard about it from Ray and you’ll hear about it from me. We’re going to talk to you a little bit about the way of Microsoft. But there’s the way of EDD, there’s the way of MED. Shared, but at the same time, small teams accomplishing great things with amazing individuals behind them.”</a:t>
            </a:r>
          </a:p>
          <a:p>
            <a:endParaRPr lang="en-US" dirty="0"/>
          </a:p>
          <a:p>
            <a:r>
              <a:rPr lang="en-US" dirty="0"/>
              <a:t>Here we have the CEO of a Fortune 50</a:t>
            </a:r>
            <a:r>
              <a:rPr lang="en-US" baseline="0" dirty="0"/>
              <a:t> company, a company that arguably has had some of the greatest influence on the post-industrial revolution, bluntly stating that his company is and will be more decentralized over time. Thanks for making my point, Steve.</a:t>
            </a:r>
            <a:endParaRPr lang="en-US" dirty="0"/>
          </a:p>
          <a:p>
            <a:endParaRPr lang="en-US" dirty="0"/>
          </a:p>
          <a:p>
            <a:r>
              <a:rPr lang="en-US" dirty="0"/>
              <a:t>Image available</a:t>
            </a:r>
            <a:r>
              <a:rPr lang="en-US" baseline="0" dirty="0"/>
              <a:t> from Microsoft </a:t>
            </a:r>
            <a:r>
              <a:rPr lang="en-US" baseline="0" dirty="0" err="1"/>
              <a:t>PressPass</a:t>
            </a:r>
            <a:endParaRPr lang="en-US" baseline="0" dirty="0"/>
          </a:p>
          <a:p>
            <a:endParaRPr lang="en-US" dirty="0"/>
          </a:p>
        </p:txBody>
      </p:sp>
      <p:sp>
        <p:nvSpPr>
          <p:cNvPr id="4" name="Slide Number Placeholder 3"/>
          <p:cNvSpPr>
            <a:spLocks noGrp="1"/>
          </p:cNvSpPr>
          <p:nvPr>
            <p:ph type="sldNum" sz="quarter" idx="10"/>
          </p:nvPr>
        </p:nvSpPr>
        <p:spPr/>
        <p:txBody>
          <a:bodyPr/>
          <a:lstStyle/>
          <a:p>
            <a:fld id="{EDDC8021-B1B8-41D8-968F-18D4CA8BA67C}"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Talk about standardization in history. Post-industrial</a:t>
            </a:r>
            <a:r>
              <a:rPr lang="en-US" baseline="0" dirty="0"/>
              <a:t> approaches build personalized experienced on top of standardized </a:t>
            </a:r>
            <a:r>
              <a:rPr lang="en-US" baseline="0" dirty="0" err="1"/>
              <a:t>infrastrucuture</a:t>
            </a:r>
            <a:r>
              <a:rPr lang="en-US" baseline="0" dirty="0"/>
              <a:t>. </a:t>
            </a:r>
            <a:endParaRPr lang="en-US" dirty="0"/>
          </a:p>
          <a:p>
            <a:endParaRPr lang="en-US" dirty="0"/>
          </a:p>
          <a:p>
            <a:r>
              <a:rPr lang="en-US" dirty="0"/>
              <a:t>Standardization</a:t>
            </a:r>
            <a:r>
              <a:rPr lang="en-US" baseline="0" dirty="0"/>
              <a:t> is another industrial tenet that’s fading in importance. Standards are critical for basic connectivity. Roads, telephones, electricity, TCP/IP. But we’re not building systems just so we can implement standards. We’re trying to solve business problems. Given a choice between adhering to the standard vs. solving the problem, you should always choose to solve the problem</a:t>
            </a:r>
            <a:endParaRPr lang="en-US" dirty="0"/>
          </a:p>
          <a:p>
            <a:endParaRPr lang="en-US" dirty="0"/>
          </a:p>
          <a:p>
            <a:r>
              <a:rPr lang="en-US" dirty="0"/>
              <a:t>Image available under royalty-free license</a:t>
            </a:r>
          </a:p>
          <a:p>
            <a:r>
              <a:rPr lang="en-US" dirty="0"/>
              <a:t>http://www.sxc.hu/photo/760920</a:t>
            </a:r>
          </a:p>
        </p:txBody>
      </p:sp>
      <p:sp>
        <p:nvSpPr>
          <p:cNvPr id="4" name="Slide Number Placeholder 3"/>
          <p:cNvSpPr>
            <a:spLocks noGrp="1"/>
          </p:cNvSpPr>
          <p:nvPr>
            <p:ph type="sldNum" sz="quarter" idx="10"/>
          </p:nvPr>
        </p:nvSpPr>
        <p:spPr/>
        <p:txBody>
          <a:bodyPr/>
          <a:lstStyle/>
          <a:p>
            <a:fld id="{EDDC8021-B1B8-41D8-968F-18D4CA8BA67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Microsoft expense</a:t>
            </a:r>
            <a:r>
              <a:rPr lang="en-US" baseline="0" dirty="0"/>
              <a:t> receipt policy. They don’t bother to “watch every penny”.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primary thing</a:t>
            </a:r>
            <a:r>
              <a:rPr lang="en-US" baseline="0" dirty="0"/>
              <a:t> the central EA group churns out is standards. What to use and how to use it. They spend a lot of effort determining how much it costs to not be standardized. But they rarely in my experience determine the cost of becoming and staying standardized. </a:t>
            </a:r>
            <a:endParaRPr lang="en-US" dirty="0"/>
          </a:p>
          <a:p>
            <a:endParaRPr lang="en-US" dirty="0"/>
          </a:p>
          <a:p>
            <a:r>
              <a:rPr lang="en-US" dirty="0"/>
              <a:t>Zappos.com</a:t>
            </a:r>
            <a:r>
              <a:rPr lang="en-US" baseline="0" dirty="0"/>
              <a:t> places shoes randomly on the shelves of their warehouse. Location is tracked by computer. “</a:t>
            </a:r>
            <a:r>
              <a:rPr lang="en-US" dirty="0" err="1"/>
              <a:t>Zappos</a:t>
            </a:r>
            <a:r>
              <a:rPr lang="en-US" dirty="0"/>
              <a:t> experimented with various taxonomies and organizational systems, but none of them scaled. New shoes came in and old shoes went out, seasons changed and so did styles. When a vendor creates a new line, you can't just shift everything down to make room for it next to the old line. When a line is discontinued there's no way to pull everything up to fill in the space. Short of reorganizing the entire warehouse with every twitch of the marketplace, no ordered system was better than any other at accommodating change. “</a:t>
            </a:r>
          </a:p>
          <a:p>
            <a:r>
              <a:rPr lang="en-US" dirty="0"/>
              <a:t>Chris Anderson,</a:t>
            </a:r>
            <a:r>
              <a:rPr lang="en-US" baseline="0" dirty="0"/>
              <a:t> author of The Long Tail</a:t>
            </a:r>
            <a:endParaRPr lang="en-US" dirty="0"/>
          </a:p>
          <a:p>
            <a:r>
              <a:rPr lang="en-US" dirty="0"/>
              <a:t>http://www.longtail.com/the_long_tail/2007/01/everything_is_m.html</a:t>
            </a:r>
          </a:p>
          <a:p>
            <a:endParaRPr lang="en-US" dirty="0"/>
          </a:p>
          <a:p>
            <a:endParaRPr lang="en-US" dirty="0"/>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Image licensed under Creative Commons Attribution 2.0 Generic </a:t>
            </a:r>
          </a:p>
          <a:p>
            <a:r>
              <a:rPr lang="en-US" dirty="0"/>
              <a:t>http://www.flickr.com/photos/jswieringa/119137124/</a:t>
            </a:r>
          </a:p>
        </p:txBody>
      </p:sp>
      <p:sp>
        <p:nvSpPr>
          <p:cNvPr id="4" name="Slide Number Placeholder 3"/>
          <p:cNvSpPr>
            <a:spLocks noGrp="1"/>
          </p:cNvSpPr>
          <p:nvPr>
            <p:ph type="sldNum" sz="quarter" idx="10"/>
          </p:nvPr>
        </p:nvSpPr>
        <p:spPr/>
        <p:txBody>
          <a:bodyPr/>
          <a:lstStyle/>
          <a:p>
            <a:fld id="{EDDC8021-B1B8-41D8-968F-18D4CA8BA67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how standardization stifles</a:t>
            </a:r>
            <a:r>
              <a:rPr lang="en-US" baseline="0" dirty="0"/>
              <a:t> creativity.  </a:t>
            </a:r>
          </a:p>
          <a:p>
            <a:endParaRPr lang="en-US" baseline="0" dirty="0"/>
          </a:p>
          <a:p>
            <a:r>
              <a:rPr lang="en-US" baseline="0" dirty="0"/>
              <a:t>Discuss how different tools have different strengths and weaknesses.</a:t>
            </a:r>
          </a:p>
          <a:p>
            <a:endParaRPr lang="en-US" baseline="0" dirty="0"/>
          </a:p>
          <a:p>
            <a:r>
              <a:rPr lang="en-US" baseline="0" dirty="0"/>
              <a:t>Trust the teams to do the right thing</a:t>
            </a:r>
            <a:endParaRPr lang="en-US" dirty="0"/>
          </a:p>
          <a:p>
            <a:endParaRPr lang="en-US" dirty="0"/>
          </a:p>
          <a:p>
            <a:r>
              <a:rPr lang="en-US" dirty="0"/>
              <a:t>Image available under royalty-free license</a:t>
            </a:r>
          </a:p>
          <a:p>
            <a:r>
              <a:rPr lang="en-US" dirty="0"/>
              <a:t>http://www.sxc.hu/photo/786044</a:t>
            </a:r>
          </a:p>
        </p:txBody>
      </p:sp>
      <p:sp>
        <p:nvSpPr>
          <p:cNvPr id="4" name="Slide Number Placeholder 3"/>
          <p:cNvSpPr>
            <a:spLocks noGrp="1"/>
          </p:cNvSpPr>
          <p:nvPr>
            <p:ph type="sldNum" sz="quarter" idx="10"/>
          </p:nvPr>
        </p:nvSpPr>
        <p:spPr/>
        <p:txBody>
          <a:bodyPr/>
          <a:lstStyle/>
          <a:p>
            <a:fld id="{EDDC8021-B1B8-41D8-968F-18D4CA8BA67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Ward Cunningham Quote from http://c2.com/ppr/wiki/ExtremeProgrammingRoadmap/DoTheSimplestThingThatCouldPossiblyWork.html</a:t>
            </a:r>
          </a:p>
          <a:p>
            <a:endParaRPr lang="en-US" dirty="0"/>
          </a:p>
          <a:p>
            <a:r>
              <a:rPr lang="en-US" dirty="0"/>
              <a:t>You can’t do away with all standards. But don’t over-emphases</a:t>
            </a:r>
            <a:r>
              <a:rPr lang="en-US" baseline="0" dirty="0"/>
              <a:t> them. </a:t>
            </a:r>
            <a:r>
              <a:rPr lang="en-US"/>
              <a:t>You </a:t>
            </a:r>
            <a:r>
              <a:rPr lang="en-US" dirty="0"/>
              <a:t>can cut them back to the bare minimum</a:t>
            </a:r>
            <a:r>
              <a:rPr lang="en-US" baseline="0" dirty="0"/>
              <a:t>. Standards work when they’re simple</a:t>
            </a:r>
            <a:endParaRPr lang="en-US" dirty="0"/>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Image licensed under Creative Commons Attribution-No Derivative Works 2.0 Generic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http://www.flickr.com/photos/peterkaminski/57022607/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DDC8021-B1B8-41D8-968F-18D4CA8BA67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a:t>
            </a:r>
            <a:r>
              <a:rPr lang="en-US" dirty="0" err="1"/>
              <a:t>prosumtion</a:t>
            </a:r>
            <a:r>
              <a:rPr lang="en-US" baseline="0" dirty="0"/>
              <a:t> – aka producing for ones own consumption.</a:t>
            </a:r>
          </a:p>
          <a:p>
            <a:endParaRPr lang="en-US" baseline="0" dirty="0"/>
          </a:p>
          <a:p>
            <a:endParaRPr lang="en-US" dirty="0"/>
          </a:p>
          <a:p>
            <a:r>
              <a:rPr lang="en-US" dirty="0"/>
              <a:t>Image available under royalty-free license</a:t>
            </a:r>
          </a:p>
          <a:p>
            <a:r>
              <a:rPr lang="en-US" dirty="0"/>
              <a:t>http://office.microsoft.com/clipart/preview.aspx?AssetID=MPj0400348</a:t>
            </a:r>
          </a:p>
        </p:txBody>
      </p:sp>
      <p:sp>
        <p:nvSpPr>
          <p:cNvPr id="4" name="Slide Number Placeholder 3"/>
          <p:cNvSpPr>
            <a:spLocks noGrp="1"/>
          </p:cNvSpPr>
          <p:nvPr>
            <p:ph type="sldNum" sz="quarter" idx="10"/>
          </p:nvPr>
        </p:nvSpPr>
        <p:spPr/>
        <p:txBody>
          <a:bodyPr/>
          <a:lstStyle/>
          <a:p>
            <a:fld id="{EDDC8021-B1B8-41D8-968F-18D4CA8BA67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the lack of marketplace within the enterprise</a:t>
            </a:r>
          </a:p>
          <a:p>
            <a:endParaRPr lang="en-US" dirty="0"/>
          </a:p>
          <a:p>
            <a:r>
              <a:rPr lang="en-US" dirty="0"/>
              <a:t>Image available under royalty-free license</a:t>
            </a:r>
          </a:p>
          <a:p>
            <a:r>
              <a:rPr lang="en-US" dirty="0"/>
              <a:t>http://office.microsoft.com/clipart/preview.aspx?AssetID=MPj0422224</a:t>
            </a:r>
          </a:p>
        </p:txBody>
      </p:sp>
      <p:sp>
        <p:nvSpPr>
          <p:cNvPr id="4" name="Slide Number Placeholder 3"/>
          <p:cNvSpPr>
            <a:spLocks noGrp="1"/>
          </p:cNvSpPr>
          <p:nvPr>
            <p:ph type="sldNum" sz="quarter" idx="10"/>
          </p:nvPr>
        </p:nvSpPr>
        <p:spPr/>
        <p:txBody>
          <a:bodyPr/>
          <a:lstStyle/>
          <a:p>
            <a:fld id="{EDDC8021-B1B8-41D8-968F-18D4CA8BA67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Scott Ambler talked about this keynote this morning a little bit. But I’m going beyond what Scott said. Scott wants the SME’s involved. I want the SME to do the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Discuss the </a:t>
            </a:r>
            <a:r>
              <a:rPr lang="en-US" baseline="0" dirty="0" err="1"/>
              <a:t>Sharepoint</a:t>
            </a:r>
            <a:r>
              <a:rPr lang="en-US" baseline="0" dirty="0"/>
              <a:t> model.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Image licensed under Creative Commons Attribution 2.0 Generic </a:t>
            </a:r>
          </a:p>
          <a:p>
            <a:r>
              <a:rPr lang="en-US" dirty="0"/>
              <a:t>http://www.flickr.com/photos/beigephotos/511606857/</a:t>
            </a:r>
          </a:p>
        </p:txBody>
      </p:sp>
      <p:sp>
        <p:nvSpPr>
          <p:cNvPr id="4" name="Slide Number Placeholder 3"/>
          <p:cNvSpPr>
            <a:spLocks noGrp="1"/>
          </p:cNvSpPr>
          <p:nvPr>
            <p:ph type="sldNum" sz="quarter" idx="10"/>
          </p:nvPr>
        </p:nvSpPr>
        <p:spPr/>
        <p:txBody>
          <a:bodyPr/>
          <a:lstStyle/>
          <a:p>
            <a:fld id="{EDDC8021-B1B8-41D8-968F-18D4CA8BA67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DC8021-B1B8-41D8-968F-18D4CA8BA67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Of</a:t>
            </a:r>
            <a:r>
              <a:rPr lang="en-US" baseline="0" dirty="0"/>
              <a:t> course, right here is subjective. Right for IT and right for the business probably don’t look the same. But right for IT should always take a backseat to right for the business.</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IT department should live by Home Depot’s motto. “You can do it, we can help”</a:t>
            </a:r>
          </a:p>
          <a:p>
            <a:endParaRPr lang="en-US" dirty="0"/>
          </a:p>
          <a:p>
            <a:endParaRPr lang="en-US" dirty="0"/>
          </a:p>
          <a:p>
            <a:r>
              <a:rPr lang="en-US" dirty="0"/>
              <a:t>Image available under royalty-free license</a:t>
            </a:r>
          </a:p>
          <a:p>
            <a:r>
              <a:rPr lang="en-US" dirty="0"/>
              <a:t>http://www.sxc.hu/photo/824010</a:t>
            </a:r>
          </a:p>
        </p:txBody>
      </p:sp>
      <p:sp>
        <p:nvSpPr>
          <p:cNvPr id="4" name="Slide Number Placeholder 3"/>
          <p:cNvSpPr>
            <a:spLocks noGrp="1"/>
          </p:cNvSpPr>
          <p:nvPr>
            <p:ph type="sldNum" sz="quarter" idx="10"/>
          </p:nvPr>
        </p:nvSpPr>
        <p:spPr/>
        <p:txBody>
          <a:bodyPr/>
          <a:lstStyle/>
          <a:p>
            <a:fld id="{EDDC8021-B1B8-41D8-968F-18D4CA8BA67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DC8021-B1B8-41D8-968F-18D4CA8BA67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the conflict between traditional architecture approach and Scott Ambler’s agile approach. </a:t>
            </a:r>
          </a:p>
          <a:p>
            <a:endParaRPr lang="en-US" dirty="0"/>
          </a:p>
          <a:p>
            <a:r>
              <a:rPr lang="en-US" dirty="0"/>
              <a:t>“We’re seeing these two approaches</a:t>
            </a:r>
            <a:r>
              <a:rPr lang="en-US" baseline="0" dirty="0"/>
              <a:t> to enterprise architecture and software construction. You could call it waterfall vs. agile. Personally, I see it as industrial vs. post-industrial. One the waterfall side, we have the “traditional” approaches driven directly out of industrial thinking. Deep hierarchies, layers of bureaucracy – bureaucrat is another artifact of the industrial age – , massive centralization of knowledge, etc. On the other side, you have the agile approach rejecting the basic assumptions of how things should be </a:t>
            </a:r>
            <a:r>
              <a:rPr lang="en-US" baseline="0" dirty="0" err="1"/>
              <a:t>deisgned</a:t>
            </a:r>
            <a:r>
              <a:rPr lang="en-US" baseline="0" dirty="0"/>
              <a:t> and literally revolting against traditional approaches. </a:t>
            </a:r>
          </a:p>
          <a:p>
            <a:endParaRPr lang="en-US" baseline="0" dirty="0"/>
          </a:p>
          <a:p>
            <a:r>
              <a:rPr lang="en-US" baseline="0" dirty="0"/>
              <a:t>If you accept that we are living thru the post industrial revolution, then you should be immediately suspicious of anything that subscribes to the industrial tenets. </a:t>
            </a:r>
          </a:p>
          <a:p>
            <a:endParaRPr lang="en-US" baseline="0" dirty="0"/>
          </a:p>
          <a:p>
            <a:r>
              <a:rPr lang="en-US" baseline="0" dirty="0"/>
              <a:t>Tell “more centralized” MIO story</a:t>
            </a:r>
            <a:endParaRPr lang="en-US" dirty="0"/>
          </a:p>
          <a:p>
            <a:endParaRPr lang="en-US" dirty="0"/>
          </a:p>
          <a:p>
            <a:r>
              <a:rPr lang="en-US" dirty="0"/>
              <a:t>Image available under royalty-free license</a:t>
            </a:r>
          </a:p>
          <a:p>
            <a:r>
              <a:rPr lang="en-US" dirty="0"/>
              <a:t>http://www.sxc.hu/photo/880737</a:t>
            </a:r>
          </a:p>
        </p:txBody>
      </p:sp>
      <p:sp>
        <p:nvSpPr>
          <p:cNvPr id="4" name="Slide Number Placeholder 3"/>
          <p:cNvSpPr>
            <a:spLocks noGrp="1"/>
          </p:cNvSpPr>
          <p:nvPr>
            <p:ph type="sldNum" sz="quarter" idx="10"/>
          </p:nvPr>
        </p:nvSpPr>
        <p:spPr/>
        <p:txBody>
          <a:bodyPr/>
          <a:lstStyle/>
          <a:p>
            <a:fld id="{EDDC8021-B1B8-41D8-968F-18D4CA8BA67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Image licensed under Creative Commons Attribution 2.0 Generic </a:t>
            </a:r>
          </a:p>
          <a:p>
            <a:r>
              <a:rPr lang="en-US" dirty="0"/>
              <a:t>http://www.flickr.com/photos/abulic_monkey/130899453/</a:t>
            </a:r>
          </a:p>
        </p:txBody>
      </p:sp>
      <p:sp>
        <p:nvSpPr>
          <p:cNvPr id="4" name="Slide Number Placeholder 3"/>
          <p:cNvSpPr>
            <a:spLocks noGrp="1"/>
          </p:cNvSpPr>
          <p:nvPr>
            <p:ph type="sldNum" sz="quarter" idx="10"/>
          </p:nvPr>
        </p:nvSpPr>
        <p:spPr/>
        <p:txBody>
          <a:bodyPr/>
          <a:lstStyle/>
          <a:p>
            <a:fld id="{EDDC8021-B1B8-41D8-968F-18D4CA8BA67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new models are only half baked. There’s lots of unanswered questions. When you get up and present a keynote, you don’t focus on them, but that doesn’t mean they’re still there. There’s a tendency to reject a given approach because it isn’t fleshed out 100%. That’s industrial thinking.</a:t>
            </a:r>
            <a:endParaRPr lang="en-US" dirty="0"/>
          </a:p>
          <a:p>
            <a:endParaRPr lang="en-US" dirty="0"/>
          </a:p>
          <a:p>
            <a:r>
              <a:rPr lang="en-US" dirty="0"/>
              <a:t>Image available under royalty-free license</a:t>
            </a:r>
          </a:p>
          <a:p>
            <a:r>
              <a:rPr lang="en-US" dirty="0"/>
              <a:t>http://www.sxc.hu/photo/468557</a:t>
            </a:r>
          </a:p>
        </p:txBody>
      </p:sp>
      <p:sp>
        <p:nvSpPr>
          <p:cNvPr id="4" name="Slide Number Placeholder 3"/>
          <p:cNvSpPr>
            <a:spLocks noGrp="1"/>
          </p:cNvSpPr>
          <p:nvPr>
            <p:ph type="sldNum" sz="quarter" idx="10"/>
          </p:nvPr>
        </p:nvSpPr>
        <p:spPr/>
        <p:txBody>
          <a:bodyPr/>
          <a:lstStyle/>
          <a:p>
            <a:fld id="{EDDC8021-B1B8-41D8-968F-18D4CA8BA67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quote is from social psychologist E</a:t>
            </a:r>
            <a:r>
              <a:rPr lang="en-US" baseline="0" dirty="0"/>
              <a:t>ric </a:t>
            </a:r>
            <a:r>
              <a:rPr lang="en-US" baseline="0" dirty="0" err="1"/>
              <a:t>Hoffer</a:t>
            </a:r>
            <a:r>
              <a:rPr lang="en-US" dirty="0"/>
              <a:t> from his 1973 book Reflections on the Human Condition. </a:t>
            </a:r>
            <a:endParaRPr lang="en-US" baseline="0" dirty="0"/>
          </a:p>
          <a:p>
            <a:endParaRPr lang="en-US" baseline="0" dirty="0"/>
          </a:p>
          <a:p>
            <a:r>
              <a:rPr lang="en-US" dirty="0"/>
              <a:t>Image licensed under Creative Commons Attribution 2.0 Generic </a:t>
            </a:r>
          </a:p>
          <a:p>
            <a:r>
              <a:rPr lang="en-US" dirty="0"/>
              <a:t>http://www.flickr.com/photos/minette_layne/1486584191</a:t>
            </a:r>
          </a:p>
        </p:txBody>
      </p:sp>
      <p:sp>
        <p:nvSpPr>
          <p:cNvPr id="4" name="Slide Number Placeholder 3"/>
          <p:cNvSpPr>
            <a:spLocks noGrp="1"/>
          </p:cNvSpPr>
          <p:nvPr>
            <p:ph type="sldNum" sz="quarter" idx="10"/>
          </p:nvPr>
        </p:nvSpPr>
        <p:spPr/>
        <p:txBody>
          <a:bodyPr/>
          <a:lstStyle/>
          <a:p>
            <a:fld id="{EDDC8021-B1B8-41D8-968F-18D4CA8BA67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Image available under royalty-free license</a:t>
            </a:r>
          </a:p>
          <a:p>
            <a:r>
              <a:rPr lang="en-US" dirty="0"/>
              <a:t>http://office.microsoft.com/clipart/preview.aspx?AssetID=MPj0423052</a:t>
            </a:r>
          </a:p>
          <a:p>
            <a:endParaRPr lang="en-US" dirty="0"/>
          </a:p>
        </p:txBody>
      </p:sp>
      <p:sp>
        <p:nvSpPr>
          <p:cNvPr id="4" name="Slide Number Placeholder 3"/>
          <p:cNvSpPr>
            <a:spLocks noGrp="1"/>
          </p:cNvSpPr>
          <p:nvPr>
            <p:ph type="sldNum" sz="quarter" idx="10"/>
          </p:nvPr>
        </p:nvSpPr>
        <p:spPr/>
        <p:txBody>
          <a:bodyPr/>
          <a:lstStyle/>
          <a:p>
            <a:fld id="{EDDC8021-B1B8-41D8-968F-18D4CA8BA67C}"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are living in a time of</a:t>
            </a:r>
            <a:r>
              <a:rPr lang="en-US" baseline="0" dirty="0"/>
              <a:t> significant upheaval. The world around us is transitioning from the industrial age to whatever comes next. Future historians will look back at this coming age and give it a proper name. Some people, like Bill Gates, call this the “information age”. Far be it for me to disagree with the Microsoft chairman – he may be retiring next year, but it’s not like he’ll be gone from the industry – but I don’t like that name very much. Information isn’t the end, it’s a means to the end. They didn’t call the previous era the factory age – factories were a means to industrialism. Information is a means to what? My guess is that information is a means to personal empowerment and so the coming age should be called the “Individual Age”. But I’m not sure, so let’s just call it post-industrial rather than trying to give it a real name. Whatever it’s called, the fact that the post-industrial age is coming implies we’re currently living in the post industrial revolution.</a:t>
            </a:r>
          </a:p>
          <a:p>
            <a:endParaRPr lang="en-US" baseline="0" dirty="0"/>
          </a:p>
          <a:p>
            <a:r>
              <a:rPr lang="en-US" baseline="0" dirty="0"/>
              <a:t>Image available under royalty-free license</a:t>
            </a:r>
          </a:p>
          <a:p>
            <a:r>
              <a:rPr lang="en-US" baseline="0" dirty="0"/>
              <a:t>http://www.sxc.hu/photo/885549</a:t>
            </a:r>
          </a:p>
          <a:p>
            <a:endParaRPr lang="en-US" baseline="0" dirty="0"/>
          </a:p>
        </p:txBody>
      </p:sp>
      <p:sp>
        <p:nvSpPr>
          <p:cNvPr id="4" name="Slide Number Placeholder 3"/>
          <p:cNvSpPr>
            <a:spLocks noGrp="1"/>
          </p:cNvSpPr>
          <p:nvPr>
            <p:ph type="sldNum" sz="quarter" idx="10"/>
          </p:nvPr>
        </p:nvSpPr>
        <p:spPr/>
        <p:txBody>
          <a:bodyPr/>
          <a:lstStyle/>
          <a:p>
            <a:fld id="{EDDC8021-B1B8-41D8-968F-18D4CA8BA67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Now we’re all architects here. Perhaps not all architect in title, but we share a</a:t>
            </a:r>
            <a:r>
              <a:rPr lang="en-US" baseline="0" dirty="0"/>
              <a:t> responsibility at our various organizations to build solutions that will last, hopefully for a long time. And not just technical solutions, but business solutions as well. In order to build something that lasts, you have to have some ideas about the environment the solution will last within. That almost makes architects part fortune teller, having to make educated guesses about what the future will bring.</a:t>
            </a:r>
          </a:p>
          <a:p>
            <a:endParaRPr lang="en-US" baseline="0" dirty="0"/>
          </a:p>
          <a:p>
            <a:r>
              <a:rPr lang="en-US" baseline="0" dirty="0"/>
              <a:t>If the industrial revolution is any indicator, the post-industrial revolution will bring dramatic change across all facets of society. Many aspects of society that we take for granted today were changes wrought by the industrial revolution. The nuclear family (mom, dad and 2 ½ kids), the nation-state, the school system, the marketplace and the corporation are all byproducts of the industrial age. Heck, even our understanding of space and time were drastically altered by the industrial revolution. In the agricultural age, there was no need for precision</a:t>
            </a:r>
            <a:r>
              <a:rPr lang="en-US" dirty="0"/>
              <a:t> when it came to space or time. Towns were “a days walk” or “two days on horseback” away. We used the size of our feet to measure things.  </a:t>
            </a:r>
          </a:p>
          <a:p>
            <a:endParaRPr lang="en-US" dirty="0"/>
          </a:p>
          <a:p>
            <a:r>
              <a:rPr lang="en-US" dirty="0"/>
              <a:t>The post-industrial age will likely bring fundamental changes to how we perceive the world. As architects, our responsibility is to recognize those changes as early as possible because change represents opportunity.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Image licensed under Creative Commons Attribution-No Derivative Works 2.0 Generic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http://www.flickr.com/photos/vintagehalloweencollector/1450979990/</a:t>
            </a:r>
          </a:p>
          <a:p>
            <a:endParaRPr lang="en-US" dirty="0"/>
          </a:p>
        </p:txBody>
      </p:sp>
      <p:sp>
        <p:nvSpPr>
          <p:cNvPr id="4" name="Slide Number Placeholder 3"/>
          <p:cNvSpPr>
            <a:spLocks noGrp="1"/>
          </p:cNvSpPr>
          <p:nvPr>
            <p:ph type="sldNum" sz="quarter" idx="10"/>
          </p:nvPr>
        </p:nvSpPr>
        <p:spPr/>
        <p:txBody>
          <a:bodyPr/>
          <a:lstStyle/>
          <a:p>
            <a:fld id="{EDDC8021-B1B8-41D8-968F-18D4CA8BA67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What’s the difference</a:t>
            </a:r>
            <a:r>
              <a:rPr lang="en-US" baseline="0" dirty="0"/>
              <a:t> between a cubicle farm and an assembly line. Not enough.</a:t>
            </a:r>
          </a:p>
          <a:p>
            <a:endParaRPr lang="en-US" baseline="0" dirty="0"/>
          </a:p>
          <a:p>
            <a:r>
              <a:rPr lang="en-US" baseline="0" dirty="0"/>
              <a:t>Summarize the industrial tenets (</a:t>
            </a:r>
            <a:r>
              <a:rPr lang="en-US" dirty="0"/>
              <a:t>Standardization,  Specialization,</a:t>
            </a:r>
            <a:r>
              <a:rPr lang="en-US" baseline="0" dirty="0"/>
              <a:t> </a:t>
            </a:r>
            <a:r>
              <a:rPr lang="en-US" dirty="0"/>
              <a:t>Synchronization, Concentration, Maximization, Centralization). Use school system as example of industrial tenets (Schools teach punctuality &amp; obedience).</a:t>
            </a:r>
          </a:p>
          <a:p>
            <a:endParaRPr lang="en-US" dirty="0"/>
          </a:p>
          <a:p>
            <a:r>
              <a:rPr lang="en-US" dirty="0"/>
              <a:t>Since the corporation was born from the industrial age, it should be no surprise that it is run like a factory. Adhering to these tenets was needed in the industrial age.</a:t>
            </a:r>
          </a:p>
          <a:p>
            <a:endParaRPr lang="en-US" baseline="0" dirty="0"/>
          </a:p>
          <a:p>
            <a:r>
              <a:rPr lang="en-US" dirty="0"/>
              <a:t>Image available under royalty-free license</a:t>
            </a:r>
          </a:p>
          <a:p>
            <a:r>
              <a:rPr lang="en-US" dirty="0"/>
              <a:t>http://www.sxc.hu/photo/455596</a:t>
            </a:r>
          </a:p>
        </p:txBody>
      </p:sp>
      <p:sp>
        <p:nvSpPr>
          <p:cNvPr id="4" name="Slide Number Placeholder 3"/>
          <p:cNvSpPr>
            <a:spLocks noGrp="1"/>
          </p:cNvSpPr>
          <p:nvPr>
            <p:ph type="sldNum" sz="quarter" idx="10"/>
          </p:nvPr>
        </p:nvSpPr>
        <p:spPr/>
        <p:txBody>
          <a:bodyPr/>
          <a:lstStyle/>
          <a:p>
            <a:fld id="{EDDC8021-B1B8-41D8-968F-18D4CA8BA67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how the tenets of the industrial</a:t>
            </a:r>
            <a:r>
              <a:rPr lang="en-US" baseline="0" dirty="0"/>
              <a:t> age have become liabilities in the post industrial age</a:t>
            </a:r>
          </a:p>
          <a:p>
            <a:endParaRPr lang="en-US" baseline="0" dirty="0"/>
          </a:p>
          <a:p>
            <a:r>
              <a:rPr lang="en-US" baseline="0" dirty="0"/>
              <a:t>An industrial approach is rapidly becoming obsolete. </a:t>
            </a:r>
          </a:p>
          <a:p>
            <a:endParaRPr lang="en-US" baseline="0" dirty="0"/>
          </a:p>
          <a:p>
            <a:r>
              <a:rPr lang="en-US" baseline="0" dirty="0"/>
              <a:t> Describe what is happening in the media word – ‘newspaper readership, network </a:t>
            </a:r>
            <a:r>
              <a:rPr lang="en-US" baseline="0" dirty="0" err="1"/>
              <a:t>tv</a:t>
            </a:r>
            <a:r>
              <a:rPr lang="en-US" baseline="0" dirty="0"/>
              <a:t> viewing, radio listeners, movie goers are all shrinking. As one can be published, do a radio show or make a movie.</a:t>
            </a:r>
          </a:p>
          <a:p>
            <a:endParaRPr lang="en-US" baseline="0" dirty="0"/>
          </a:p>
          <a:p>
            <a:r>
              <a:rPr lang="en-US" dirty="0"/>
              <a:t>Image available under royalty-free license</a:t>
            </a:r>
          </a:p>
          <a:p>
            <a:r>
              <a:rPr lang="en-US" dirty="0"/>
              <a:t>http://office.microsoft.com/clipart/preview.aspx?AssetID=MPj0387759</a:t>
            </a:r>
          </a:p>
        </p:txBody>
      </p:sp>
      <p:sp>
        <p:nvSpPr>
          <p:cNvPr id="4" name="Slide Number Placeholder 3"/>
          <p:cNvSpPr>
            <a:spLocks noGrp="1"/>
          </p:cNvSpPr>
          <p:nvPr>
            <p:ph type="sldNum" sz="quarter" idx="10"/>
          </p:nvPr>
        </p:nvSpPr>
        <p:spPr/>
        <p:txBody>
          <a:bodyPr/>
          <a:lstStyle/>
          <a:p>
            <a:fld id="{EDDC8021-B1B8-41D8-968F-18D4CA8BA67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 realize that to much of what I’m suggesting here sounds like a recipe for chaos. Compared</a:t>
            </a:r>
            <a:r>
              <a:rPr lang="en-US" dirty="0"/>
              <a:t> to the rigorous control afforded by an industrial factory approach, I guess  it could be characterized as “barely controlled chaos.” A society focused on personal empowerment is obviously going to be much more chaotic that a society focused on industrialism.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can roll with the changes, or you can fight them. Personally, I believe natural selection  will take care of companies that don’t adapt.</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Image licensed under Creative Commons Attribution 2.0 Generic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http://www.flickr.com/photos/grdloizaga/538604977/</a:t>
            </a:r>
          </a:p>
        </p:txBody>
      </p:sp>
      <p:sp>
        <p:nvSpPr>
          <p:cNvPr id="4" name="Slide Number Placeholder 3"/>
          <p:cNvSpPr>
            <a:spLocks noGrp="1"/>
          </p:cNvSpPr>
          <p:nvPr>
            <p:ph type="sldNum" sz="quarter" idx="10"/>
          </p:nvPr>
        </p:nvSpPr>
        <p:spPr/>
        <p:txBody>
          <a:bodyPr/>
          <a:lstStyle/>
          <a:p>
            <a:fld id="{EDDC8021-B1B8-41D8-968F-18D4CA8BA67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DC8021-B1B8-41D8-968F-18D4CA8BA67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Discuss the benefits of decentralization.</a:t>
            </a:r>
            <a:r>
              <a:rPr lang="en-US" baseline="0" dirty="0"/>
              <a:t> Decentralization of information has been a core software value from the start of the PC era. Bring the information  out to the people who need to make the decision rather than bringing the decision in to the people who had the information. There’s to much information now for a single person </a:t>
            </a:r>
            <a:r>
              <a:rPr lang="en-US" baseline="0"/>
              <a:t>or </a:t>
            </a:r>
            <a:endParaRPr lang="en-US" dirty="0"/>
          </a:p>
          <a:p>
            <a:endParaRPr lang="en-US" dirty="0"/>
          </a:p>
          <a:p>
            <a:endParaRPr lang="en-US" dirty="0"/>
          </a:p>
          <a:p>
            <a:r>
              <a:rPr lang="en-US" dirty="0"/>
              <a:t>Image licensed under Creative Commons Attribution 2.0 Generic </a:t>
            </a:r>
          </a:p>
          <a:p>
            <a:r>
              <a:rPr lang="en-US" dirty="0"/>
              <a:t>http://www.flickr.com/photos/flattop341/224175619/</a:t>
            </a:r>
          </a:p>
        </p:txBody>
      </p:sp>
      <p:sp>
        <p:nvSpPr>
          <p:cNvPr id="4" name="Slide Number Placeholder 3"/>
          <p:cNvSpPr>
            <a:spLocks noGrp="1"/>
          </p:cNvSpPr>
          <p:nvPr>
            <p:ph type="sldNum" sz="quarter" idx="10"/>
          </p:nvPr>
        </p:nvSpPr>
        <p:spPr/>
        <p:txBody>
          <a:bodyPr/>
          <a:lstStyle/>
          <a:p>
            <a:fld id="{EDDC8021-B1B8-41D8-968F-18D4CA8BA67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2B282D-BA02-4C0B-9DDC-4781AEC908E0}" type="datetimeFigureOut">
              <a:rPr lang="en-US" smtClean="0"/>
              <a:pPr/>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DFBA-FFA6-4EBB-B302-CCADF3CE0D52}"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B282D-BA02-4C0B-9DDC-4781AEC908E0}" type="datetimeFigureOut">
              <a:rPr lang="en-US" smtClean="0"/>
              <a:pPr/>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DFBA-FFA6-4EBB-B302-CCADF3CE0D52}"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B282D-BA02-4C0B-9DDC-4781AEC908E0}" type="datetimeFigureOut">
              <a:rPr lang="en-US" smtClean="0"/>
              <a:pPr/>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DFBA-FFA6-4EBB-B302-CCADF3CE0D52}"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2B282D-BA02-4C0B-9DDC-4781AEC908E0}" type="datetimeFigureOut">
              <a:rPr lang="en-US" smtClean="0"/>
              <a:pPr/>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DFBA-FFA6-4EBB-B302-CCADF3CE0D52}"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2B282D-BA02-4C0B-9DDC-4781AEC908E0}" type="datetimeFigureOut">
              <a:rPr lang="en-US" smtClean="0"/>
              <a:pPr/>
              <a:t>5/25/2026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58DFBA-FFA6-4EBB-B302-CCADF3CE0D52}"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2B282D-BA02-4C0B-9DDC-4781AEC908E0}" type="datetimeFigureOut">
              <a:rPr lang="en-US" smtClean="0"/>
              <a:pPr/>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8DFBA-FFA6-4EBB-B302-CCADF3CE0D52}"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2B282D-BA02-4C0B-9DDC-4781AEC908E0}" type="datetimeFigureOut">
              <a:rPr lang="en-US" smtClean="0"/>
              <a:pPr/>
              <a:t>5/25/2026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58DFBA-FFA6-4EBB-B302-CCADF3CE0D52}"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2B282D-BA02-4C0B-9DDC-4781AEC908E0}" type="datetimeFigureOut">
              <a:rPr lang="en-US" smtClean="0"/>
              <a:pPr/>
              <a:t>5/25/2026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58DFBA-FFA6-4EBB-B302-CCADF3CE0D52}"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B282D-BA02-4C0B-9DDC-4781AEC908E0}" type="datetimeFigureOut">
              <a:rPr lang="en-US" smtClean="0"/>
              <a:pPr/>
              <a:t>5/25/2026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58DFBA-FFA6-4EBB-B302-CCADF3CE0D52}"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B282D-BA02-4C0B-9DDC-4781AEC908E0}" type="datetimeFigureOut">
              <a:rPr lang="en-US" smtClean="0"/>
              <a:pPr/>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8DFBA-FFA6-4EBB-B302-CCADF3CE0D52}"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2B282D-BA02-4C0B-9DDC-4781AEC908E0}" type="datetimeFigureOut">
              <a:rPr lang="en-US" smtClean="0"/>
              <a:pPr/>
              <a:t>5/25/2026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58DFBA-FFA6-4EBB-B302-CCADF3CE0D52}"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B282D-BA02-4C0B-9DDC-4781AEC908E0}" type="datetimeFigureOut">
              <a:rPr lang="en-US" smtClean="0"/>
              <a:pPr/>
              <a:t>5/25/2026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8DFBA-FFA6-4EBB-B302-CCADF3CE0D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defTabSz="914400" rtl="0" eaLnBrk="1" latinLnBrk="0" hangingPunct="1">
        <a:spcBef>
          <a:spcPct val="0"/>
        </a:spcBef>
        <a:buNone/>
        <a:defRPr sz="5400" kern="120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npsummit.jpg"/>
          <p:cNvPicPr>
            <a:picLocks noChangeAspect="1"/>
          </p:cNvPicPr>
          <p:nvPr/>
        </p:nvPicPr>
        <p:blipFill>
          <a:blip r:embed="rId3" cstate="email"/>
          <a:srcRect/>
          <a:stretch>
            <a:fillRect/>
          </a:stretch>
        </p:blipFill>
        <p:spPr>
          <a:xfrm>
            <a:off x="-1" y="0"/>
            <a:ext cx="9144001" cy="6858000"/>
          </a:xfrm>
          <a:prstGeom prst="rect">
            <a:avLst/>
          </a:prstGeom>
        </p:spPr>
      </p:pic>
      <p:sp>
        <p:nvSpPr>
          <p:cNvPr id="2" name="Title 1"/>
          <p:cNvSpPr>
            <a:spLocks noGrp="1"/>
          </p:cNvSpPr>
          <p:nvPr>
            <p:ph type="ctrTitle"/>
          </p:nvPr>
        </p:nvSpPr>
        <p:spPr>
          <a:xfrm>
            <a:off x="0" y="2590800"/>
            <a:ext cx="9144000" cy="1676400"/>
          </a:xfrm>
        </p:spPr>
        <p:txBody>
          <a:bodyPr/>
          <a:lstStyle/>
          <a:p>
            <a:r>
              <a:rPr lang="en-US" sz="6600" dirty="0">
                <a:ln>
                  <a:solidFill>
                    <a:schemeClr val="bg1"/>
                  </a:solidFill>
                </a:ln>
                <a:effectLst>
                  <a:outerShdw blurRad="38100" dist="38100" dir="2700000" algn="tl">
                    <a:srgbClr val="000000">
                      <a:alpha val="43137"/>
                    </a:srgbClr>
                  </a:outerShdw>
                </a:effectLst>
                <a:latin typeface="Arial Black" pitchFamily="34" charset="0"/>
              </a:rPr>
              <a:t>Moving Beyond</a:t>
            </a:r>
            <a:br>
              <a:rPr lang="en-US" sz="6600" dirty="0">
                <a:ln>
                  <a:solidFill>
                    <a:schemeClr val="bg1"/>
                  </a:solidFill>
                </a:ln>
                <a:effectLst>
                  <a:outerShdw blurRad="38100" dist="38100" dir="2700000" algn="tl">
                    <a:srgbClr val="000000">
                      <a:alpha val="43137"/>
                    </a:srgbClr>
                  </a:outerShdw>
                </a:effectLst>
                <a:latin typeface="Arial Black" pitchFamily="34" charset="0"/>
              </a:rPr>
            </a:br>
            <a:r>
              <a:rPr lang="en-US" sz="6600" dirty="0">
                <a:ln>
                  <a:solidFill>
                    <a:schemeClr val="bg1"/>
                  </a:solidFill>
                </a:ln>
                <a:effectLst>
                  <a:outerShdw blurRad="38100" dist="38100" dir="2700000" algn="tl">
                    <a:srgbClr val="000000">
                      <a:alpha val="43137"/>
                    </a:srgbClr>
                  </a:outerShdw>
                </a:effectLst>
                <a:latin typeface="Arial Black" pitchFamily="34" charset="0"/>
              </a:rPr>
              <a:t>Industrial Software</a:t>
            </a:r>
          </a:p>
        </p:txBody>
      </p:sp>
      <p:sp>
        <p:nvSpPr>
          <p:cNvPr id="3" name="Subtitle 2"/>
          <p:cNvSpPr>
            <a:spLocks noGrp="1"/>
          </p:cNvSpPr>
          <p:nvPr>
            <p:ph type="subTitle" idx="1"/>
          </p:nvPr>
        </p:nvSpPr>
        <p:spPr>
          <a:xfrm>
            <a:off x="0" y="5029200"/>
            <a:ext cx="9144000" cy="1828800"/>
          </a:xfrm>
        </p:spPr>
        <p:txBody>
          <a:bodyPr>
            <a:noAutofit/>
          </a:bodyPr>
          <a:lstStyle/>
          <a:p>
            <a:r>
              <a:rPr lang="en-US" sz="4000" b="1" dirty="0">
                <a:solidFill>
                  <a:srgbClr val="000066"/>
                </a:solidFill>
                <a:effectLst>
                  <a:outerShdw blurRad="38100" dist="38100" dir="2700000" algn="tl">
                    <a:srgbClr val="000000">
                      <a:alpha val="43137"/>
                    </a:srgbClr>
                  </a:outerShdw>
                </a:effectLst>
                <a:latin typeface="Arial" pitchFamily="34" charset="0"/>
                <a:cs typeface="Arial" pitchFamily="34" charset="0"/>
              </a:rPr>
              <a:t>Harry Pierson</a:t>
            </a:r>
          </a:p>
          <a:p>
            <a:r>
              <a:rPr lang="en-US" b="1" dirty="0">
                <a:solidFill>
                  <a:srgbClr val="000066"/>
                </a:solidFill>
                <a:effectLst>
                  <a:outerShdw blurRad="38100" dist="38100" dir="2700000" algn="tl">
                    <a:srgbClr val="000000">
                      <a:alpha val="43137"/>
                    </a:srgbClr>
                  </a:outerShdw>
                </a:effectLst>
                <a:latin typeface="Arial" pitchFamily="34" charset="0"/>
                <a:cs typeface="Arial" pitchFamily="34" charset="0"/>
              </a:rPr>
              <a:t>harry.pierson@microsoft.com</a:t>
            </a:r>
          </a:p>
          <a:p>
            <a:r>
              <a:rPr lang="en-US" b="1" dirty="0">
                <a:solidFill>
                  <a:srgbClr val="000066"/>
                </a:solidFill>
                <a:effectLst>
                  <a:outerShdw blurRad="38100" dist="38100" dir="2700000" algn="tl">
                    <a:srgbClr val="000000">
                      <a:alpha val="43137"/>
                    </a:srgbClr>
                  </a:outerShdw>
                </a:effectLst>
                <a:latin typeface="Arial" pitchFamily="34" charset="0"/>
                <a:cs typeface="Arial" pitchFamily="34" charset="0"/>
              </a:rPr>
              <a:t>http://devhawk.net</a:t>
            </a:r>
          </a:p>
        </p:txBody>
      </p:sp>
      <p:sp>
        <p:nvSpPr>
          <p:cNvPr id="7" name="TextBox 6"/>
          <p:cNvSpPr txBox="1"/>
          <p:nvPr/>
        </p:nvSpPr>
        <p:spPr>
          <a:xfrm>
            <a:off x="0" y="0"/>
            <a:ext cx="9144000" cy="754053"/>
          </a:xfrm>
          <a:prstGeom prst="rect">
            <a:avLst/>
          </a:prstGeom>
          <a:noFill/>
        </p:spPr>
        <p:txBody>
          <a:bodyPr wrap="square" rtlCol="0">
            <a:spAutoFit/>
          </a:bodyPr>
          <a:lstStyle/>
          <a:p>
            <a:pPr algn="ctr"/>
            <a:r>
              <a:rPr lang="en-US" sz="4300" b="1" i="1" dirty="0">
                <a:solidFill>
                  <a:srgbClr val="000066"/>
                </a:solidFill>
                <a:effectLst>
                  <a:outerShdw blurRad="38100" dist="38100" dir="2700000" algn="tl">
                    <a:srgbClr val="000000">
                      <a:alpha val="43137"/>
                    </a:srgbClr>
                  </a:outerShdw>
                </a:effectLst>
                <a:latin typeface="Arial" pitchFamily="34" charset="0"/>
                <a:cs typeface="Arial" pitchFamily="34" charset="0"/>
              </a:rPr>
              <a:t>patterns &amp; practices </a:t>
            </a:r>
            <a:r>
              <a:rPr lang="en-US" sz="4300" b="1" dirty="0">
                <a:solidFill>
                  <a:srgbClr val="000066"/>
                </a:solidFill>
                <a:effectLst>
                  <a:outerShdw blurRad="38100" dist="38100" dir="2700000" algn="tl">
                    <a:srgbClr val="000000">
                      <a:alpha val="43137"/>
                    </a:srgbClr>
                  </a:outerShdw>
                </a:effectLst>
                <a:latin typeface="Arial" pitchFamily="34" charset="0"/>
                <a:cs typeface="Arial" pitchFamily="34" charset="0"/>
              </a:rPr>
              <a:t>Summit 2007</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8436" name="Picture 4" descr="http://static.sxc.hu/f/fo/forwardcom/801668_27372831.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228600"/>
            <a:ext cx="7391400" cy="2819400"/>
          </a:xfrm>
        </p:spPr>
        <p:txBody>
          <a:bodyPr anchor="t" anchorCtr="0"/>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center is a bottleneck.</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farm1.static.flickr.com/50/137162212_33e233827f_b.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228600" y="2895600"/>
            <a:ext cx="8915400" cy="1752600"/>
          </a:xfrm>
        </p:spPr>
        <p:txBody>
          <a:bodyPr anchor="b" anchorCtr="0"/>
          <a:lstStyle/>
          <a:p>
            <a:pPr algn="l"/>
            <a:r>
              <a:rPr lang="en-US" dirty="0">
                <a:effectLst>
                  <a:glow rad="101600">
                    <a:schemeClr val="bg1">
                      <a:alpha val="60000"/>
                    </a:schemeClr>
                  </a:glow>
                </a:effectLst>
              </a:rPr>
              <a:t>Move fast and be agile.</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microsoft.com/presspass/images/press/2006/11-14AnnualShareHoldersMeetingPR_Ballmer_large.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590800"/>
            <a:ext cx="8229600" cy="3810000"/>
          </a:xfrm>
        </p:spPr>
        <p:txBody>
          <a:bodyPr/>
          <a:lstStyle/>
          <a:p>
            <a:r>
              <a:rPr lang="en-US"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rPr>
              <a:t>“There’s not one Microsoft anymore.”</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9460" name="Picture 4" descr="http://static.sxc.hu/m/m3/m3_fs/760920_13003180.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8229600" cy="2011362"/>
          </a:xfrm>
        </p:spPr>
        <p:txBody>
          <a:bodyPr/>
          <a:lstStyle/>
          <a:p>
            <a:r>
              <a:rPr lang="en-US" dirty="0">
                <a:ln w="18415" cmpd="sng">
                  <a:solidFill>
                    <a:schemeClr val="tx1"/>
                  </a:solidFill>
                  <a:prstDash val="solid"/>
                </a:ln>
                <a:solidFill>
                  <a:srgbClr val="FFFFFF"/>
                </a:solidFill>
                <a:effectLst>
                  <a:outerShdw blurRad="63500" dir="3600000" algn="tl" rotWithShape="0">
                    <a:srgbClr val="000000">
                      <a:alpha val="70000"/>
                    </a:srgbClr>
                  </a:outerShdw>
                </a:effectLst>
              </a:rPr>
              <a:t>Know when to </a:t>
            </a:r>
            <a:br>
              <a:rPr lang="en-US" dirty="0">
                <a:ln w="18415" cmpd="sng">
                  <a:solidFill>
                    <a:schemeClr val="tx1"/>
                  </a:solidFill>
                  <a:prstDash val="solid"/>
                </a:ln>
                <a:solidFill>
                  <a:srgbClr val="FFFFFF"/>
                </a:solidFill>
                <a:effectLst>
                  <a:outerShdw blurRad="63500" dir="3600000" algn="tl" rotWithShape="0">
                    <a:srgbClr val="000000">
                      <a:alpha val="70000"/>
                    </a:srgbClr>
                  </a:outerShdw>
                </a:effectLst>
              </a:rPr>
            </a:br>
            <a:r>
              <a:rPr lang="en-US" dirty="0">
                <a:ln w="18415" cmpd="sng">
                  <a:solidFill>
                    <a:schemeClr val="tx1"/>
                  </a:solidFill>
                  <a:prstDash val="solid"/>
                </a:ln>
                <a:solidFill>
                  <a:srgbClr val="FFFFFF"/>
                </a:solidFill>
                <a:effectLst>
                  <a:outerShdw blurRad="63500" dir="3600000" algn="tl" rotWithShape="0">
                    <a:srgbClr val="000000">
                      <a:alpha val="70000"/>
                    </a:srgbClr>
                  </a:outerShdw>
                </a:effectLst>
              </a:rPr>
              <a:t>ignore standards.</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8434" name="Picture 2" descr="http://farm1.static.flickr.com/56/119137124_3b61f52c20_o.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4724400" cy="3962400"/>
          </a:xfrm>
        </p:spPr>
        <p:txBody>
          <a:bodyPr anchor="b" anchorCtr="0"/>
          <a:lstStyle/>
          <a:p>
            <a:r>
              <a:rPr lang="en-US" dirty="0">
                <a:ln>
                  <a:solidFill>
                    <a:schemeClr val="bg1"/>
                  </a:solidFill>
                </a:ln>
                <a:effectLst>
                  <a:glow rad="101600">
                    <a:schemeClr val="bg1">
                      <a:alpha val="60000"/>
                    </a:schemeClr>
                  </a:glow>
                </a:effectLst>
              </a:rPr>
              <a:t>The cost to</a:t>
            </a:r>
            <a:br>
              <a:rPr lang="en-US" dirty="0">
                <a:ln>
                  <a:solidFill>
                    <a:schemeClr val="bg1"/>
                  </a:solidFill>
                </a:ln>
                <a:effectLst>
                  <a:glow rad="101600">
                    <a:schemeClr val="bg1">
                      <a:alpha val="60000"/>
                    </a:schemeClr>
                  </a:glow>
                </a:effectLst>
              </a:rPr>
            </a:br>
            <a:r>
              <a:rPr lang="en-US" dirty="0">
                <a:ln>
                  <a:solidFill>
                    <a:schemeClr val="bg1"/>
                  </a:solidFill>
                </a:ln>
                <a:effectLst>
                  <a:glow rad="101600">
                    <a:schemeClr val="bg1">
                      <a:alpha val="60000"/>
                    </a:schemeClr>
                  </a:glow>
                </a:effectLst>
              </a:rPr>
              <a:t>maintain </a:t>
            </a:r>
            <a:br>
              <a:rPr lang="en-US" dirty="0">
                <a:ln>
                  <a:solidFill>
                    <a:schemeClr val="bg1"/>
                  </a:solidFill>
                </a:ln>
                <a:effectLst>
                  <a:glow rad="101600">
                    <a:schemeClr val="bg1">
                      <a:alpha val="60000"/>
                    </a:schemeClr>
                  </a:glow>
                </a:effectLst>
              </a:rPr>
            </a:br>
            <a:r>
              <a:rPr lang="en-US" dirty="0">
                <a:ln>
                  <a:solidFill>
                    <a:schemeClr val="bg1"/>
                  </a:solidFill>
                </a:ln>
                <a:effectLst>
                  <a:glow rad="101600">
                    <a:schemeClr val="bg1">
                      <a:alpha val="60000"/>
                    </a:schemeClr>
                  </a:glow>
                </a:effectLst>
              </a:rPr>
              <a:t>standards </a:t>
            </a:r>
            <a:br>
              <a:rPr lang="en-US" dirty="0">
                <a:ln>
                  <a:solidFill>
                    <a:schemeClr val="bg1"/>
                  </a:solidFill>
                </a:ln>
                <a:effectLst>
                  <a:glow rad="101600">
                    <a:schemeClr val="bg1">
                      <a:alpha val="60000"/>
                    </a:schemeClr>
                  </a:glow>
                </a:effectLst>
              </a:rPr>
            </a:br>
            <a:r>
              <a:rPr lang="en-US" dirty="0">
                <a:ln>
                  <a:solidFill>
                    <a:schemeClr val="bg1"/>
                  </a:solidFill>
                </a:ln>
                <a:effectLst>
                  <a:glow rad="101600">
                    <a:schemeClr val="bg1">
                      <a:alpha val="60000"/>
                    </a:schemeClr>
                  </a:glow>
                </a:effectLst>
              </a:rPr>
              <a:t>isn’t zero.</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descr="http://static.sxc.hu/l/lu/lusi/786044_21199981.jpg"/>
          <p:cNvPicPr>
            <a:picLocks noChangeAspect="1" noChangeArrowheads="1"/>
          </p:cNvPicPr>
          <p:nvPr/>
        </p:nvPicPr>
        <p:blipFill>
          <a:blip r:embed="rId3" cstate="email"/>
          <a:srcRect/>
          <a:stretch>
            <a:fillRect/>
          </a:stretch>
        </p:blipFill>
        <p:spPr bwMode="auto">
          <a:xfrm>
            <a:off x="0" y="432841"/>
            <a:ext cx="9144000" cy="6492629"/>
          </a:xfrm>
          <a:prstGeom prst="rect">
            <a:avLst/>
          </a:prstGeom>
          <a:noFill/>
        </p:spPr>
      </p:pic>
      <p:sp>
        <p:nvSpPr>
          <p:cNvPr id="2" name="Title 1"/>
          <p:cNvSpPr>
            <a:spLocks noGrp="1"/>
          </p:cNvSpPr>
          <p:nvPr>
            <p:ph type="title"/>
          </p:nvPr>
        </p:nvSpPr>
        <p:spPr>
          <a:xfrm>
            <a:off x="0" y="0"/>
            <a:ext cx="9144000" cy="2133600"/>
          </a:xfrm>
        </p:spPr>
        <p:txBody>
          <a:bodyPr/>
          <a:lstStyle/>
          <a:p>
            <a:r>
              <a:rPr lang="en-US" dirty="0"/>
              <a:t>Harness natural innovation.</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15362" name="Picture 2" descr="http://farm1.static.flickr.com/29/57022607_461f65f5b9_o.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3276600"/>
            <a:ext cx="9144000" cy="4449762"/>
          </a:xfrm>
        </p:spPr>
        <p:txBody>
          <a:bodyPr/>
          <a:lstStyle/>
          <a:p>
            <a:r>
              <a:rPr lang="en-US" dirty="0">
                <a:ln>
                  <a:solidFill>
                    <a:schemeClr val="tx1"/>
                  </a:solidFill>
                </a:ln>
                <a:solidFill>
                  <a:schemeClr val="bg1"/>
                </a:solidFill>
                <a:effectLst>
                  <a:glow rad="101600">
                    <a:schemeClr val="tx1">
                      <a:alpha val="60000"/>
                    </a:schemeClr>
                  </a:glow>
                </a:effectLst>
              </a:rPr>
              <a:t>“What's the simplest thing that could possibly work?”</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HPierson.Files\Documents\Presentations\Images\j0400348.jpg"/>
          <p:cNvPicPr>
            <a:picLocks noChangeAspect="1" noChangeArrowheads="1"/>
          </p:cNvPicPr>
          <p:nvPr/>
        </p:nvPicPr>
        <p:blipFill>
          <a:blip r:embed="rId3" cstate="email"/>
          <a:srcRect/>
          <a:stretch>
            <a:fillRect/>
          </a:stretch>
        </p:blipFill>
        <p:spPr bwMode="auto">
          <a:xfrm>
            <a:off x="0" y="0"/>
            <a:ext cx="9144001" cy="6855210"/>
          </a:xfrm>
          <a:prstGeom prst="rect">
            <a:avLst/>
          </a:prstGeom>
          <a:noFill/>
        </p:spPr>
      </p:pic>
      <p:sp>
        <p:nvSpPr>
          <p:cNvPr id="59394" name="Title 59393"/>
          <p:cNvSpPr>
            <a:spLocks noGrp="1" noChangeArrowheads="1"/>
          </p:cNvSpPr>
          <p:nvPr>
            <p:ph type="title"/>
          </p:nvPr>
        </p:nvSpPr>
        <p:spPr>
          <a:xfrm>
            <a:off x="4572000" y="0"/>
            <a:ext cx="4572000" cy="3810000"/>
          </a:xfrm>
        </p:spPr>
        <p:txBody>
          <a:bodyPr/>
          <a:lstStyle/>
          <a:p>
            <a:r>
              <a:rPr lang="en-US"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41275" dist="20320" dir="1800000" algn="tl" rotWithShape="0">
                    <a:srgbClr val="000000">
                      <a:alpha val="40000"/>
                    </a:srgbClr>
                  </a:outerShdw>
                </a:effectLst>
              </a:rPr>
              <a:t>Empower users</a:t>
            </a:r>
            <a:br>
              <a:rPr lang="en-US"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41275" dist="20320" dir="1800000" algn="tl" rotWithShape="0">
                    <a:srgbClr val="000000">
                      <a:alpha val="40000"/>
                    </a:srgbClr>
                  </a:outerShdw>
                </a:effectLst>
              </a:rPr>
            </a:br>
            <a:r>
              <a:rPr lang="en-US" b="1" dirty="0">
                <a:ln w="12700">
                  <a:solidFill>
                    <a:schemeClr val="tx2">
                      <a:satMod val="155000"/>
                    </a:schemeClr>
                  </a:solidFill>
                  <a:prstDash val="solid"/>
                </a:ln>
                <a:solidFill>
                  <a:schemeClr val="bg2">
                    <a:tint val="85000"/>
                    <a:satMod val="155000"/>
                  </a:schemeClr>
                </a:solidFill>
                <a:effectLst>
                  <a:glow rad="101600">
                    <a:schemeClr val="accent1">
                      <a:satMod val="175000"/>
                      <a:alpha val="40000"/>
                    </a:schemeClr>
                  </a:glow>
                  <a:outerShdw blurRad="41275" dist="20320" dir="1800000" algn="tl" rotWithShape="0">
                    <a:srgbClr val="000000">
                      <a:alpha val="40000"/>
                    </a:srgbClr>
                  </a:outerShdw>
                </a:effectLst>
              </a:rPr>
              <a:t>to solve problems.</a:t>
            </a:r>
            <a:endParaRPr lang="en-US" sz="4000" dirty="0">
              <a:solidFill>
                <a:schemeClr val="bg1">
                  <a:alpha val="100000"/>
                </a:schemeClr>
              </a:solidFill>
              <a:effectLst>
                <a:glow rad="101600">
                  <a:schemeClr val="accent1">
                    <a:satMod val="175000"/>
                    <a:alpha val="40000"/>
                  </a:schemeClr>
                </a:glow>
                <a:outerShdw blurRad="41275" dist="20320" dir="1800000" algn="tl" rotWithShape="0">
                  <a:srgbClr val="000000">
                    <a:alpha val="40000"/>
                  </a:srgbClr>
                </a:outerShdw>
              </a:effectLst>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email"/>
          <a:srcRect/>
          <a:stretch>
            <a:fillRect/>
          </a:stretch>
        </p:blipFill>
        <p:spPr bwMode="auto">
          <a:xfrm>
            <a:off x="4569766" y="1"/>
            <a:ext cx="4574233" cy="6858000"/>
          </a:xfrm>
          <a:prstGeom prst="rect">
            <a:avLst/>
          </a:prstGeom>
          <a:noFill/>
          <a:ln w="9525">
            <a:noFill/>
            <a:miter lim="800000"/>
            <a:headEnd/>
            <a:tailEnd/>
          </a:ln>
          <a:effectLst/>
        </p:spPr>
      </p:pic>
      <p:sp>
        <p:nvSpPr>
          <p:cNvPr id="2" name="Title 1"/>
          <p:cNvSpPr>
            <a:spLocks noGrp="1"/>
          </p:cNvSpPr>
          <p:nvPr>
            <p:ph type="title"/>
          </p:nvPr>
        </p:nvSpPr>
        <p:spPr>
          <a:xfrm>
            <a:off x="0" y="0"/>
            <a:ext cx="4572000" cy="6858000"/>
          </a:xfrm>
        </p:spPr>
        <p:txBody>
          <a:bodyPr/>
          <a:lstStyle/>
          <a:p>
            <a:r>
              <a:rPr lang="en-US" dirty="0"/>
              <a:t>IT people </a:t>
            </a:r>
            <a:br>
              <a:rPr lang="en-US" dirty="0"/>
            </a:br>
            <a:r>
              <a:rPr lang="en-US" dirty="0"/>
              <a:t>will never</a:t>
            </a:r>
            <a:br>
              <a:rPr lang="en-US" dirty="0"/>
            </a:br>
            <a:r>
              <a:rPr lang="en-US" dirty="0"/>
              <a:t>understand </a:t>
            </a:r>
            <a:br>
              <a:rPr lang="en-US" dirty="0"/>
            </a:br>
            <a:r>
              <a:rPr lang="en-US" dirty="0"/>
              <a:t> the business.</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70658" name="Picture 2" descr="http://farm1.static.flickr.com/189/511606857_c98e40ce79_o.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152400"/>
            <a:ext cx="9144000" cy="4191000"/>
          </a:xfrm>
        </p:spPr>
        <p:txBody>
          <a:bodyPr anchor="t" anchorCtr="0"/>
          <a:lstStyle/>
          <a:p>
            <a:r>
              <a:rPr lang="en-US" dirty="0">
                <a:effectLst>
                  <a:glow rad="63500">
                    <a:schemeClr val="accent1">
                      <a:satMod val="175000"/>
                      <a:alpha val="40000"/>
                    </a:schemeClr>
                  </a:glow>
                </a:effectLst>
              </a:rPr>
              <a:t>Build infrastructure and tools, not solutions</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FF000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Act 1</a:t>
            </a:r>
          </a:p>
        </p:txBody>
      </p:sp>
      <p:sp>
        <p:nvSpPr>
          <p:cNvPr id="6" name="Subtitle 5"/>
          <p:cNvSpPr>
            <a:spLocks noGrp="1"/>
          </p:cNvSpPr>
          <p:nvPr>
            <p:ph type="subTitle" idx="1"/>
          </p:nvPr>
        </p:nvSpPr>
        <p:spPr/>
        <p:txBody>
          <a:bodyPr/>
          <a:lstStyle/>
          <a:p>
            <a:endParaRPr lang="en-US"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ttp://static.sxc.hu/l/lr/lraine/824010_64524359.jpg"/>
          <p:cNvPicPr>
            <a:picLocks noChangeAspect="1" noChangeArrowheads="1"/>
          </p:cNvPicPr>
          <p:nvPr/>
        </p:nvPicPr>
        <p:blipFill>
          <a:blip r:embed="rId3" cstate="email"/>
          <a:srcRect/>
          <a:stretch>
            <a:fillRect/>
          </a:stretch>
        </p:blipFill>
        <p:spPr bwMode="auto">
          <a:xfrm>
            <a:off x="0" y="0"/>
            <a:ext cx="9372600" cy="6858000"/>
          </a:xfrm>
          <a:prstGeom prst="rect">
            <a:avLst/>
          </a:prstGeom>
          <a:noFill/>
        </p:spPr>
      </p:pic>
      <p:sp>
        <p:nvSpPr>
          <p:cNvPr id="2" name="Title 1"/>
          <p:cNvSpPr>
            <a:spLocks noGrp="1"/>
          </p:cNvSpPr>
          <p:nvPr>
            <p:ph type="title"/>
          </p:nvPr>
        </p:nvSpPr>
        <p:spPr>
          <a:xfrm>
            <a:off x="3810000" y="0"/>
            <a:ext cx="5562600" cy="3048000"/>
          </a:xfrm>
        </p:spPr>
        <p:txBody>
          <a:bodyPr/>
          <a:lstStyle/>
          <a:p>
            <a:r>
              <a:rPr lang="en-US" sz="4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“If you want something </a:t>
            </a:r>
            <a:br>
              <a:rPr lang="en-US" sz="4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done right, </a:t>
            </a:r>
            <a:br>
              <a:rPr lang="en-US" sz="4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do it yourself.”</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rgbClr val="FF000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Act 3</a:t>
            </a:r>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static.sxc.hu/o/ob/obscenity/880737_86187705.jpg"/>
          <p:cNvPicPr>
            <a:picLocks noChangeAspect="1" noChangeArrowheads="1"/>
          </p:cNvPicPr>
          <p:nvPr/>
        </p:nvPicPr>
        <p:blipFill>
          <a:blip r:embed="rId3" cstate="email"/>
          <a:srcRect/>
          <a:stretch>
            <a:fillRect/>
          </a:stretch>
        </p:blipFill>
        <p:spPr bwMode="auto">
          <a:xfrm>
            <a:off x="0" y="0"/>
            <a:ext cx="9144000" cy="6867407"/>
          </a:xfrm>
          <a:prstGeom prst="rect">
            <a:avLst/>
          </a:prstGeom>
          <a:noFill/>
        </p:spPr>
      </p:pic>
      <p:sp>
        <p:nvSpPr>
          <p:cNvPr id="2" name="Title 1"/>
          <p:cNvSpPr>
            <a:spLocks noGrp="1"/>
          </p:cNvSpPr>
          <p:nvPr>
            <p:ph type="title"/>
          </p:nvPr>
        </p:nvSpPr>
        <p:spPr>
          <a:xfrm>
            <a:off x="5105400" y="0"/>
            <a:ext cx="4038600" cy="6858000"/>
          </a:xfrm>
        </p:spPr>
        <p:txBody>
          <a:bodyPr/>
          <a:lstStyle/>
          <a:p>
            <a:r>
              <a:rPr lang="en-US" dirty="0">
                <a:ln w="18415" cmpd="sng">
                  <a:noFill/>
                  <a:prstDash val="solid"/>
                </a:ln>
                <a:solidFill>
                  <a:srgbClr val="FFFFFF"/>
                </a:solidFill>
                <a:effectLst>
                  <a:glow rad="228600">
                    <a:schemeClr val="accent5">
                      <a:alpha val="40000"/>
                    </a:schemeClr>
                  </a:glow>
                  <a:outerShdw blurRad="63500" dir="3600000" algn="tl" rotWithShape="0">
                    <a:srgbClr val="000000">
                      <a:alpha val="70000"/>
                    </a:srgbClr>
                  </a:outerShdw>
                </a:effectLst>
              </a:rPr>
              <a:t>Can you accept</a:t>
            </a:r>
            <a:br>
              <a:rPr lang="en-US" dirty="0">
                <a:ln w="18415" cmpd="sng">
                  <a:noFill/>
                  <a:prstDash val="solid"/>
                </a:ln>
                <a:solidFill>
                  <a:srgbClr val="FFFFFF"/>
                </a:solidFill>
                <a:effectLst>
                  <a:glow rad="228600">
                    <a:schemeClr val="accent5">
                      <a:alpha val="40000"/>
                    </a:schemeClr>
                  </a:glow>
                  <a:outerShdw blurRad="63500" dir="3600000" algn="tl" rotWithShape="0">
                    <a:srgbClr val="000000">
                      <a:alpha val="70000"/>
                    </a:srgbClr>
                  </a:outerShdw>
                </a:effectLst>
              </a:rPr>
            </a:br>
            <a:r>
              <a:rPr lang="en-US" dirty="0">
                <a:ln w="18415" cmpd="sng">
                  <a:noFill/>
                  <a:prstDash val="solid"/>
                </a:ln>
                <a:solidFill>
                  <a:srgbClr val="FFFFFF"/>
                </a:solidFill>
                <a:effectLst>
                  <a:glow rad="228600">
                    <a:schemeClr val="accent5">
                      <a:alpha val="40000"/>
                    </a:schemeClr>
                  </a:glow>
                  <a:outerShdw blurRad="63500" dir="3600000" algn="tl" rotWithShape="0">
                    <a:srgbClr val="000000">
                      <a:alpha val="70000"/>
                    </a:srgbClr>
                  </a:outerShdw>
                </a:effectLst>
              </a:rPr>
              <a:t>a new mental model?</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tatic.sxc.hu/a/a_/a_kartha/455596_95352020.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pic>
        <p:nvPicPr>
          <p:cNvPr id="77828" name="Picture 4" descr="http://farm1.static.flickr.com/46/130899453_09934332cb.jpg?v=0"/>
          <p:cNvPicPr>
            <a:picLocks noChangeAspect="1" noChangeArrowheads="1"/>
          </p:cNvPicPr>
          <p:nvPr/>
        </p:nvPicPr>
        <p:blipFill>
          <a:blip r:embed="rId4"/>
          <a:srcRect/>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0" y="0"/>
            <a:ext cx="9144000" cy="1858962"/>
          </a:xfrm>
        </p:spPr>
        <p:txBody>
          <a:bodyPr>
            <a:noAutofit/>
          </a:bodyPr>
          <a:lstStyle/>
          <a:p>
            <a:r>
              <a:rPr lang="en-US" sz="4800" dirty="0">
                <a:ln w="18415" cmpd="sng">
                  <a:noFill/>
                  <a:prstDash val="solid"/>
                </a:ln>
                <a:solidFill>
                  <a:srgbClr val="FFFFFF"/>
                </a:solidFill>
                <a:effectLst>
                  <a:outerShdw blurRad="63500" dir="3600000" algn="tl" rotWithShape="0">
                    <a:srgbClr val="000000">
                      <a:alpha val="70000"/>
                    </a:srgbClr>
                  </a:outerShdw>
                </a:effectLst>
                <a:cs typeface="Aharoni" pitchFamily="2" charset="-79"/>
              </a:rPr>
              <a:t>“Factory” is a poor model for the IT department.</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4" name="Rectangle 22533"/>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cap="flat" cmpd="sng" algn="ctr">
            <a:noFill/>
            <a:prstDash val="solid"/>
            <a:miter lim="800000"/>
            <a:headEnd type="none" w="med" len="med"/>
            <a:tailEnd type="none" w="med" len="med"/>
          </a:ln>
          <a:effectLst/>
        </p:spPr>
      </p:pic>
      <p:sp>
        <p:nvSpPr>
          <p:cNvPr id="22530" name="Title 22529"/>
          <p:cNvSpPr>
            <a:spLocks noGrp="1" noChangeArrowheads="1"/>
          </p:cNvSpPr>
          <p:nvPr>
            <p:ph type="title"/>
          </p:nvPr>
        </p:nvSpPr>
        <p:spPr>
          <a:xfrm>
            <a:off x="0" y="0"/>
            <a:ext cx="4724400" cy="6659563"/>
          </a:xfrm>
        </p:spPr>
        <p:txBody>
          <a:bodyPr vert="horz" wrap="square" lIns="91440" tIns="45720" rIns="91440" bIns="45720" rtlCol="0" anchor="ctr" compatLnSpc="1">
            <a:noAutofit/>
          </a:bodyPr>
          <a:lstStyle/>
          <a:p>
            <a:r>
              <a:rPr lang="en-US" dirty="0">
                <a:solidFill>
                  <a:schemeClr val="bg1">
                    <a:alpha val="100000"/>
                  </a:schemeClr>
                </a:solidFill>
                <a:effectLst>
                  <a:glow rad="254000">
                    <a:srgbClr val="7030A0">
                      <a:alpha val="95000"/>
                    </a:srgbClr>
                  </a:glow>
                </a:effectLst>
              </a:rPr>
              <a:t>New models</a:t>
            </a:r>
            <a:br>
              <a:rPr lang="en-US" dirty="0">
                <a:solidFill>
                  <a:schemeClr val="bg1">
                    <a:alpha val="100000"/>
                  </a:schemeClr>
                </a:solidFill>
                <a:effectLst>
                  <a:glow rad="254000">
                    <a:srgbClr val="7030A0">
                      <a:alpha val="95000"/>
                    </a:srgbClr>
                  </a:glow>
                </a:effectLst>
              </a:rPr>
            </a:br>
            <a:r>
              <a:rPr lang="en-US" dirty="0">
                <a:solidFill>
                  <a:schemeClr val="bg1">
                    <a:alpha val="100000"/>
                  </a:schemeClr>
                </a:solidFill>
                <a:effectLst>
                  <a:glow rad="254000">
                    <a:srgbClr val="7030A0">
                      <a:alpha val="95000"/>
                    </a:srgbClr>
                  </a:glow>
                </a:effectLst>
              </a:rPr>
              <a:t>are slowly emerging.</a:t>
            </a:r>
            <a:endParaRPr lang="en-US" dirty="0">
              <a:effectLst>
                <a:glow rad="254000">
                  <a:srgbClr val="7030A0">
                    <a:alpha val="95000"/>
                  </a:srgbClr>
                </a:glow>
              </a:effectLst>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farm2.static.flickr.com/1356/1486584191_203bd6dd5c.jpg?v=1191557242"/>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6858000"/>
          </a:xfrm>
        </p:spPr>
        <p:txBody>
          <a:bodyPr/>
          <a:lstStyle/>
          <a:p>
            <a:r>
              <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Narrow" pitchFamily="34" charset="0"/>
              </a:rPr>
              <a:t>“In times of profound change, </a:t>
            </a:r>
            <a:br>
              <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Narrow" pitchFamily="34" charset="0"/>
              </a:rPr>
            </a:br>
            <a:r>
              <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Narrow" pitchFamily="34" charset="0"/>
              </a:rPr>
              <a:t>the learners inherit the earth, </a:t>
            </a:r>
            <a:br>
              <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Narrow" pitchFamily="34" charset="0"/>
              </a:rPr>
            </a:br>
            <a:r>
              <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Narrow" pitchFamily="34" charset="0"/>
              </a:rPr>
              <a:t>while the learned find themselves beautifully equipped </a:t>
            </a:r>
            <a:br>
              <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Narrow" pitchFamily="34" charset="0"/>
              </a:rPr>
            </a:br>
            <a:r>
              <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Narrow" pitchFamily="34" charset="0"/>
              </a:rPr>
              <a:t>to deal with a world </a:t>
            </a:r>
            <a:br>
              <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Narrow" pitchFamily="34" charset="0"/>
              </a:rPr>
            </a:br>
            <a:r>
              <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Narrow" pitchFamily="34" charset="0"/>
              </a:rPr>
              <a:t>that no longer exists.”</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title"/>
          </p:nvPr>
        </p:nvSpPr>
        <p:spPr>
          <a:xfrm>
            <a:off x="0" y="0"/>
            <a:ext cx="9144000" cy="6858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2">
                      <a:alpha val="60000"/>
                    </a:schemeClr>
                  </a:glow>
                  <a:outerShdw blurRad="50800" dist="39000" dir="5460000" algn="tl">
                    <a:srgbClr val="000000">
                      <a:alpha val="38000"/>
                    </a:srgbClr>
                  </a:outerShdw>
                </a:effectLst>
              </a:rPr>
              <a:t>Learn </a:t>
            </a: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2">
                      <a:alpha val="60000"/>
                    </a:schemeClr>
                  </a:glow>
                  <a:outerShdw blurRad="50800" dist="39000" dir="5460000" algn="tl">
                    <a:srgbClr val="000000">
                      <a:alpha val="38000"/>
                    </a:srgbClr>
                  </a:outerShdw>
                </a:effectLst>
              </a:rPr>
              <a:t>to ride the </a:t>
            </a:r>
            <a:b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2">
                      <a:alpha val="60000"/>
                    </a:schemeClr>
                  </a:glow>
                  <a:outerShdw blurRad="50800" dist="39000" dir="5460000" algn="tl">
                    <a:srgbClr val="000000">
                      <a:alpha val="38000"/>
                    </a:srgbClr>
                  </a:outerShdw>
                </a:effectLst>
              </a:rPr>
            </a:b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tx2">
                      <a:alpha val="60000"/>
                    </a:schemeClr>
                  </a:glow>
                  <a:outerShdw blurRad="50800" dist="39000" dir="5460000" algn="tl">
                    <a:srgbClr val="000000">
                      <a:alpha val="38000"/>
                    </a:srgbClr>
                  </a:outerShdw>
                </a:effectLst>
              </a:rPr>
              <a:t>post-industrial wave.</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static.sxc.hu/s/sy/sylmac/885549_37242665.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2133600" y="0"/>
            <a:ext cx="7010400" cy="1905000"/>
          </a:xfrm>
        </p:spPr>
        <p:txBody>
          <a:bodyPr>
            <a:noAutofit/>
          </a:bodyPr>
          <a:lstStyle/>
          <a:p>
            <a:r>
              <a:rPr lang="en-US" sz="4800" dirty="0">
                <a:ln w="6350" cmpd="sng">
                  <a:solidFill>
                    <a:schemeClr val="bg2">
                      <a:lumMod val="50000"/>
                    </a:schemeClr>
                  </a:solidFill>
                  <a:prstDash val="solid"/>
                </a:ln>
                <a:solidFill>
                  <a:srgbClr val="FFFFFF"/>
                </a:solidFill>
                <a:effectLst>
                  <a:glow rad="101600">
                    <a:srgbClr val="663300">
                      <a:alpha val="60000"/>
                    </a:srgbClr>
                  </a:glow>
                </a:effectLst>
                <a:latin typeface="Arial Black" pitchFamily="34" charset="0"/>
                <a:cs typeface="Aharoni" pitchFamily="2" charset="-79"/>
              </a:rPr>
              <a:t>The industrial age </a:t>
            </a:r>
            <a:br>
              <a:rPr lang="en-US" sz="4800" dirty="0">
                <a:ln w="6350" cmpd="sng">
                  <a:solidFill>
                    <a:schemeClr val="bg2">
                      <a:lumMod val="50000"/>
                    </a:schemeClr>
                  </a:solidFill>
                  <a:prstDash val="solid"/>
                </a:ln>
                <a:solidFill>
                  <a:srgbClr val="FFFFFF"/>
                </a:solidFill>
                <a:effectLst>
                  <a:glow rad="101600">
                    <a:srgbClr val="663300">
                      <a:alpha val="60000"/>
                    </a:srgbClr>
                  </a:glow>
                </a:effectLst>
                <a:latin typeface="Arial Black" pitchFamily="34" charset="0"/>
                <a:cs typeface="Aharoni" pitchFamily="2" charset="-79"/>
              </a:rPr>
            </a:br>
            <a:r>
              <a:rPr lang="en-US" sz="4800" dirty="0">
                <a:ln w="6350" cmpd="sng">
                  <a:solidFill>
                    <a:schemeClr val="bg2">
                      <a:lumMod val="50000"/>
                    </a:schemeClr>
                  </a:solidFill>
                  <a:prstDash val="solid"/>
                </a:ln>
                <a:solidFill>
                  <a:srgbClr val="FFFFFF"/>
                </a:solidFill>
                <a:effectLst>
                  <a:glow rad="101600">
                    <a:srgbClr val="663300">
                      <a:alpha val="60000"/>
                    </a:srgbClr>
                  </a:glow>
                </a:effectLst>
                <a:latin typeface="Arial Black" pitchFamily="34" charset="0"/>
                <a:cs typeface="Aharoni" pitchFamily="2" charset="-79"/>
              </a:rPr>
              <a:t>is coming to an end.</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farm2.static.flickr.com/1018/1450979990_5b2abda824_o.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4191000"/>
            <a:ext cx="9144000" cy="2438400"/>
          </a:xfrm>
        </p:spPr>
        <p:txBody>
          <a:bodyPr>
            <a:noAutofit/>
          </a:bodyPr>
          <a:lstStyle/>
          <a:p>
            <a:r>
              <a:rPr lang="en-US" sz="4800" dirty="0">
                <a:ln w="6350" cmpd="sng">
                  <a:solidFill>
                    <a:schemeClr val="tx1"/>
                  </a:solidFill>
                  <a:prstDash val="solid"/>
                </a:ln>
                <a:solidFill>
                  <a:srgbClr val="FFFFFF"/>
                </a:solidFill>
                <a:effectLst>
                  <a:glow rad="101600">
                    <a:schemeClr val="bg2">
                      <a:lumMod val="50000"/>
                      <a:alpha val="60000"/>
                    </a:schemeClr>
                  </a:glow>
                  <a:outerShdw blurRad="63500" dir="3600000" algn="tl" rotWithShape="0">
                    <a:srgbClr val="000000">
                      <a:alpha val="70000"/>
                    </a:srgbClr>
                  </a:outerShdw>
                </a:effectLst>
                <a:latin typeface="Arial Black" pitchFamily="34" charset="0"/>
                <a:cs typeface="Aharoni" pitchFamily="2" charset="-79"/>
              </a:rPr>
              <a:t>Architects like us are responsible for predicting and reacting to change.</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tatic.sxc.hu/a/a_/a_kartha/455596_95352020.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0"/>
            <a:ext cx="9144000" cy="1858962"/>
          </a:xfrm>
        </p:spPr>
        <p:txBody>
          <a:bodyPr>
            <a:noAutofit/>
          </a:bodyPr>
          <a:lstStyle/>
          <a:p>
            <a:r>
              <a:rPr lang="en-US" sz="4800" dirty="0">
                <a:cs typeface="Aharoni" pitchFamily="2" charset="-79"/>
              </a:rPr>
              <a:t>Most IT departments </a:t>
            </a:r>
            <a:br>
              <a:rPr lang="en-US" sz="4800" dirty="0">
                <a:cs typeface="Aharoni" pitchFamily="2" charset="-79"/>
              </a:rPr>
            </a:br>
            <a:r>
              <a:rPr lang="en-US" sz="4800" dirty="0">
                <a:cs typeface="Aharoni" pitchFamily="2" charset="-79"/>
              </a:rPr>
              <a:t>are run like a factory.</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1"/>
            <a:ext cx="9144000" cy="6858001"/>
          </a:xfrm>
          <a:prstGeom prst="rect">
            <a:avLst/>
          </a:prstGeom>
          <a:noFill/>
          <a:ln w="9525">
            <a:noFill/>
            <a:miter lim="800000"/>
            <a:headEnd/>
            <a:tailEnd/>
          </a:ln>
          <a:effectLst/>
        </p:spPr>
      </p:pic>
      <p:sp>
        <p:nvSpPr>
          <p:cNvPr id="7" name="Title 1"/>
          <p:cNvSpPr txBox="1">
            <a:spLocks/>
          </p:cNvSpPr>
          <p:nvPr/>
        </p:nvSpPr>
        <p:spPr>
          <a:xfrm>
            <a:off x="0" y="457200"/>
            <a:ext cx="9144000" cy="1676400"/>
          </a:xfrm>
          <a:prstGeom prst="rect">
            <a:avLst/>
          </a:prstGeom>
          <a:noFill/>
        </p:spPr>
        <p:txBody>
          <a:bodyPr vert="horz" lIns="91440" tIns="45720" rIns="91440" bIns="45720" rtlCol="0" anchor="ctr">
            <a:noAutofit/>
          </a:bodyPr>
          <a:lstStyle/>
          <a:p>
            <a:pPr algn="ctr">
              <a:spcBef>
                <a:spcPct val="0"/>
              </a:spcBef>
              <a:defRPr/>
            </a:pPr>
            <a:r>
              <a:rPr kumimoji="0" lang="en-US" sz="4800" b="0" i="0" u="none" strike="noStrike" kern="1200" cap="none" spc="0" normalizeH="0" baseline="0" noProof="0" dirty="0">
                <a:ln w="3175">
                  <a:solidFill>
                    <a:schemeClr val="tx1"/>
                  </a:solidFill>
                </a:ln>
                <a:solidFill>
                  <a:schemeClr val="bg1"/>
                </a:solidFill>
                <a:effectLst>
                  <a:glow rad="101600">
                    <a:schemeClr val="tx1">
                      <a:alpha val="60000"/>
                    </a:schemeClr>
                  </a:glow>
                </a:effectLst>
                <a:uLnTx/>
                <a:uFillTx/>
                <a:latin typeface="Arial Black" pitchFamily="34" charset="0"/>
                <a:ea typeface="+mj-ea"/>
                <a:cs typeface="+mj-cs"/>
              </a:rPr>
              <a:t>A changing world demands </a:t>
            </a:r>
            <a:r>
              <a:rPr lang="en-US" sz="4800" dirty="0">
                <a:ln w="3175">
                  <a:solidFill>
                    <a:schemeClr val="tx1"/>
                  </a:solidFill>
                </a:ln>
                <a:solidFill>
                  <a:schemeClr val="bg1"/>
                </a:solidFill>
                <a:effectLst>
                  <a:glow rad="101600">
                    <a:schemeClr val="tx1">
                      <a:alpha val="60000"/>
                    </a:schemeClr>
                  </a:glow>
                </a:effectLst>
                <a:latin typeface="Arial Black" pitchFamily="34" charset="0"/>
                <a:ea typeface="+mj-ea"/>
                <a:cs typeface="+mj-cs"/>
              </a:rPr>
              <a:t>a new approach.</a:t>
            </a:r>
            <a:endParaRPr kumimoji="0" lang="en-US" sz="4800" b="0" i="0" u="none" strike="noStrike" kern="1200" cap="none" spc="0" normalizeH="0" baseline="0" noProof="0" dirty="0">
              <a:ln w="3175">
                <a:solidFill>
                  <a:schemeClr val="tx1"/>
                </a:solidFill>
              </a:ln>
              <a:solidFill>
                <a:schemeClr val="bg1"/>
              </a:solidFill>
              <a:effectLst>
                <a:glow rad="101600">
                  <a:schemeClr val="tx1">
                    <a:alpha val="60000"/>
                  </a:schemeClr>
                </a:glow>
              </a:effectLst>
              <a:uLnTx/>
              <a:uFillTx/>
              <a:latin typeface="Arial Black" pitchFamily="34" charset="0"/>
              <a:ea typeface="+mj-ea"/>
              <a:cs typeface="+mj-cs"/>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HPierson.Files\Documents\Presentations\Images\538604977_e1163766d5_o.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52400" y="152400"/>
            <a:ext cx="8839200" cy="6553200"/>
          </a:xfrm>
        </p:spPr>
        <p:txBody>
          <a:bodyPr anchor="ctr" anchorCtr="0">
            <a:noAutofit/>
          </a:bodyPr>
          <a:lstStyle/>
          <a:p>
            <a:r>
              <a:rPr lang="en-US" sz="6000" b="1" dirty="0">
                <a:ln>
                  <a:solidFill>
                    <a:schemeClr val="tx1"/>
                  </a:solidFill>
                </a:ln>
                <a:solidFill>
                  <a:schemeClr val="bg1"/>
                </a:solidFill>
                <a:effectLst>
                  <a:glow rad="101600">
                    <a:schemeClr val="tx1">
                      <a:alpha val="60000"/>
                    </a:schemeClr>
                  </a:glow>
                </a:effectLst>
              </a:rPr>
              <a:t>The time has come</a:t>
            </a:r>
            <a:br>
              <a:rPr lang="en-US" sz="6000" b="1" dirty="0">
                <a:ln>
                  <a:solidFill>
                    <a:schemeClr val="tx1"/>
                  </a:solidFill>
                </a:ln>
                <a:solidFill>
                  <a:schemeClr val="bg1"/>
                </a:solidFill>
                <a:effectLst>
                  <a:glow rad="101600">
                    <a:schemeClr val="tx1">
                      <a:alpha val="60000"/>
                    </a:schemeClr>
                  </a:glow>
                </a:effectLst>
              </a:rPr>
            </a:br>
            <a:r>
              <a:rPr lang="en-US" sz="6000" b="1" dirty="0">
                <a:ln>
                  <a:solidFill>
                    <a:schemeClr val="tx1"/>
                  </a:solidFill>
                </a:ln>
                <a:solidFill>
                  <a:schemeClr val="bg1"/>
                </a:solidFill>
                <a:effectLst>
                  <a:glow rad="101600">
                    <a:schemeClr val="tx1">
                      <a:alpha val="60000"/>
                    </a:schemeClr>
                  </a:glow>
                </a:effectLst>
              </a:rPr>
              <a:t>to move beyond industrial software.</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rgbClr val="FF000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Act 2</a:t>
            </a:r>
          </a:p>
        </p:txBody>
      </p:sp>
      <p:sp>
        <p:nvSpPr>
          <p:cNvPr id="6" name="Subtitle 5"/>
          <p:cNvSpPr>
            <a:spLocks noGrp="1"/>
          </p:cNvSpPr>
          <p:nvPr>
            <p:ph type="subTitle" idx="1"/>
          </p:nvPr>
        </p:nvSpPr>
        <p:spPr/>
        <p:txBody>
          <a:bodyPr/>
          <a:lstStyle/>
          <a:p>
            <a:endParaRPr lang="en-US"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farm1.static.flickr.com/57/224175619_b991494eca_o.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876800" y="0"/>
            <a:ext cx="4267200" cy="6858000"/>
          </a:xfrm>
        </p:spPr>
        <p:txBody>
          <a:bodyPr/>
          <a:lstStyle/>
          <a:p>
            <a:r>
              <a:rPr lang="en-US" sz="53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rPr>
              <a:t>Push control </a:t>
            </a:r>
            <a:br>
              <a:rPr lang="en-US" sz="53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rPr>
            </a:br>
            <a:r>
              <a:rPr lang="en-US" sz="5300" b="1" dirty="0">
                <a:ln w="1270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rPr>
              <a:t>to the edge.</a:t>
            </a:r>
          </a:p>
        </p:txBody>
      </p:sp>
    </p:spTree>
  </p:cSld>
  <p:clrMapOvr>
    <a:masterClrMapping/>
  </p:clrMapOvr>
  <p:transition>
    <p:fade/>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1142</TotalTime>
  <Words>2560</Words>
  <Application>Microsoft Office PowerPoint</Application>
  <PresentationFormat>On-screen Show (4:3)</PresentationFormat>
  <Paragraphs>198</Paragraphs>
  <Slides>26</Slides>
  <Notes>26</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Aharoni</vt:lpstr>
      <vt:lpstr>Arial</vt:lpstr>
      <vt:lpstr>Arial Black</vt:lpstr>
      <vt:lpstr>Arial Narrow</vt:lpstr>
      <vt:lpstr>Calibri</vt:lpstr>
      <vt:lpstr>Custom Design</vt:lpstr>
      <vt:lpstr>Moving Beyond Industrial Software</vt:lpstr>
      <vt:lpstr>Act 1</vt:lpstr>
      <vt:lpstr>The industrial age  is coming to an end.</vt:lpstr>
      <vt:lpstr>Architects like us are responsible for predicting and reacting to change.</vt:lpstr>
      <vt:lpstr>Most IT departments  are run like a factory.</vt:lpstr>
      <vt:lpstr>PowerPoint Presentation</vt:lpstr>
      <vt:lpstr>The time has come to move beyond industrial software.</vt:lpstr>
      <vt:lpstr>Act 2</vt:lpstr>
      <vt:lpstr>Push control  to the edge.</vt:lpstr>
      <vt:lpstr>The center is a bottleneck.</vt:lpstr>
      <vt:lpstr>Move fast and be agile.</vt:lpstr>
      <vt:lpstr>“There’s not one Microsoft anymore.”</vt:lpstr>
      <vt:lpstr>Know when to  ignore standards.</vt:lpstr>
      <vt:lpstr>The cost to maintain  standards  isn’t zero.</vt:lpstr>
      <vt:lpstr>Harness natural innovation.</vt:lpstr>
      <vt:lpstr>“What's the simplest thing that could possibly work?”</vt:lpstr>
      <vt:lpstr>Empower users to solve problems.</vt:lpstr>
      <vt:lpstr>IT people  will never understand   the business.</vt:lpstr>
      <vt:lpstr>Build infrastructure and tools, not solutions</vt:lpstr>
      <vt:lpstr>“If you want something  done right,  do it yourself.”</vt:lpstr>
      <vt:lpstr>Act 3</vt:lpstr>
      <vt:lpstr>Can you accept a new mental model?</vt:lpstr>
      <vt:lpstr>“Factory” is a poor model for the IT department.</vt:lpstr>
      <vt:lpstr>New models are slowly emerging.</vt:lpstr>
      <vt:lpstr>“In times of profound change,  the learners inherit the earth,  while the learned find themselves beautifully equipped  to deal with a world  that no longer exists.”</vt:lpstr>
      <vt:lpstr>Learn to ride the  post-industrial wave.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Beyond Industrial Software</dc:title>
  <dc:creator>Harry Pierson</dc:creator>
  <cp:lastModifiedBy>Harry Pierson</cp:lastModifiedBy>
  <cp:revision>120</cp:revision>
  <dcterms:created xsi:type="dcterms:W3CDTF">2007-10-11T17:19:14Z</dcterms:created>
  <dcterms:modified xsi:type="dcterms:W3CDTF">2026-05-26T04:54:05Z</dcterms:modified>
</cp:coreProperties>
</file>